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2"/>
  </p:notesMasterIdLst>
  <p:sldIdLst>
    <p:sldId id="256" r:id="rId2"/>
    <p:sldId id="261" r:id="rId3"/>
    <p:sldId id="270" r:id="rId4"/>
    <p:sldId id="257" r:id="rId5"/>
    <p:sldId id="272" r:id="rId6"/>
    <p:sldId id="289" r:id="rId7"/>
    <p:sldId id="286" r:id="rId8"/>
    <p:sldId id="290" r:id="rId9"/>
    <p:sldId id="287" r:id="rId10"/>
    <p:sldId id="285" r:id="rId11"/>
    <p:sldId id="276" r:id="rId12"/>
    <p:sldId id="288" r:id="rId13"/>
    <p:sldId id="274" r:id="rId14"/>
    <p:sldId id="278" r:id="rId15"/>
    <p:sldId id="279" r:id="rId16"/>
    <p:sldId id="280" r:id="rId17"/>
    <p:sldId id="281" r:id="rId18"/>
    <p:sldId id="282" r:id="rId19"/>
    <p:sldId id="283"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i, Frieda" initials="LF" lastIdx="14" clrIdx="0">
    <p:extLst>
      <p:ext uri="{19B8F6BF-5375-455C-9EA6-DF929625EA0E}">
        <p15:presenceInfo xmlns:p15="http://schemas.microsoft.com/office/powerpoint/2012/main" userId="S-1-5-21-484763869-1532298954-1801674531-1158" providerId="AD"/>
      </p:ext>
    </p:extLst>
  </p:cmAuthor>
  <p:cmAuthor id="2" name="Wilson, Trish" initials="WT" lastIdx="18" clrIdx="1">
    <p:extLst>
      <p:ext uri="{19B8F6BF-5375-455C-9EA6-DF929625EA0E}">
        <p15:presenceInfo xmlns:p15="http://schemas.microsoft.com/office/powerpoint/2012/main" userId="S-1-5-21-1165393157-1467447052-924725345-7439" providerId="AD"/>
      </p:ext>
    </p:extLst>
  </p:cmAuthor>
  <p:cmAuthor id="3" name="Booth, Lucy" initials="BL" lastIdx="21" clrIdx="2">
    <p:extLst>
      <p:ext uri="{19B8F6BF-5375-455C-9EA6-DF929625EA0E}">
        <p15:presenceInfo xmlns:p15="http://schemas.microsoft.com/office/powerpoint/2012/main" userId="S-1-5-21-1165393157-1467447052-924725345-9908" providerId="AD"/>
      </p:ext>
    </p:extLst>
  </p:cmAuthor>
  <p:cmAuthor id="4" name="Hattensen, Stacey" initials="HS" lastIdx="10" clrIdx="3">
    <p:extLst>
      <p:ext uri="{19B8F6BF-5375-455C-9EA6-DF929625EA0E}">
        <p15:presenceInfo xmlns:p15="http://schemas.microsoft.com/office/powerpoint/2012/main" userId="S-1-5-21-1165393157-1467447052-924725345-38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26"/>
    <p:restoredTop sz="94657"/>
  </p:normalViewPr>
  <p:slideViewPr>
    <p:cSldViewPr snapToGrid="0" snapToObjects="1">
      <p:cViewPr varScale="1">
        <p:scale>
          <a:sx n="59" d="100"/>
          <a:sy n="59" d="100"/>
        </p:scale>
        <p:origin x="916"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9877D-4FC1-7B49-8690-46C033727347}" type="datetimeFigureOut">
              <a:rPr lang="en-AU" smtClean="0"/>
              <a:t>3/10/2022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413823-12CE-AC4E-8D7E-190FE656972E}" type="slidenum">
              <a:rPr lang="en-AU" smtClean="0"/>
              <a:t>‹#›</a:t>
            </a:fld>
            <a:endParaRPr lang="en-AU"/>
          </a:p>
        </p:txBody>
      </p:sp>
    </p:spTree>
    <p:extLst>
      <p:ext uri="{BB962C8B-B14F-4D97-AF65-F5344CB8AC3E}">
        <p14:creationId xmlns:p14="http://schemas.microsoft.com/office/powerpoint/2010/main" val="442685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 more information see add link to DDA</a:t>
            </a:r>
          </a:p>
        </p:txBody>
      </p:sp>
      <p:sp>
        <p:nvSpPr>
          <p:cNvPr id="4" name="Slide Number Placeholder 3"/>
          <p:cNvSpPr>
            <a:spLocks noGrp="1"/>
          </p:cNvSpPr>
          <p:nvPr>
            <p:ph type="sldNum" sz="quarter" idx="10"/>
          </p:nvPr>
        </p:nvSpPr>
        <p:spPr/>
        <p:txBody>
          <a:bodyPr/>
          <a:lstStyle/>
          <a:p>
            <a:fld id="{9F413823-12CE-AC4E-8D7E-190FE656972E}" type="slidenum">
              <a:rPr lang="en-AU" smtClean="0"/>
              <a:t>2</a:t>
            </a:fld>
            <a:endParaRPr lang="en-AU"/>
          </a:p>
        </p:txBody>
      </p:sp>
    </p:spTree>
    <p:extLst>
      <p:ext uri="{BB962C8B-B14F-4D97-AF65-F5344CB8AC3E}">
        <p14:creationId xmlns:p14="http://schemas.microsoft.com/office/powerpoint/2010/main" val="48039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Add</a:t>
            </a:r>
            <a:r>
              <a:rPr lang="en-AU" baseline="0" dirty="0"/>
              <a:t> link to the DSE</a:t>
            </a:r>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12</a:t>
            </a:fld>
            <a:endParaRPr lang="en-AU"/>
          </a:p>
        </p:txBody>
      </p:sp>
    </p:spTree>
    <p:extLst>
      <p:ext uri="{BB962C8B-B14F-4D97-AF65-F5344CB8AC3E}">
        <p14:creationId xmlns:p14="http://schemas.microsoft.com/office/powerpoint/2010/main" val="427555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Some exceptions to the Standards apply- see</a:t>
            </a:r>
            <a:r>
              <a:rPr lang="en-AU" baseline="0" dirty="0"/>
              <a:t> the Disability Standards for Education for more information.</a:t>
            </a:r>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17</a:t>
            </a:fld>
            <a:endParaRPr lang="en-AU"/>
          </a:p>
        </p:txBody>
      </p:sp>
    </p:spTree>
    <p:extLst>
      <p:ext uri="{BB962C8B-B14F-4D97-AF65-F5344CB8AC3E}">
        <p14:creationId xmlns:p14="http://schemas.microsoft.com/office/powerpoint/2010/main" val="16470836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91B587F-8F17-5E40-91B0-64FF23FF1A0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91F8DF-31CC-9C4B-8512-4BA3FFD9E940}"/>
              </a:ext>
            </a:extLst>
          </p:cNvPr>
          <p:cNvSpPr>
            <a:spLocks noGrp="1"/>
          </p:cNvSpPr>
          <p:nvPr>
            <p:ph type="ctrTitle"/>
          </p:nvPr>
        </p:nvSpPr>
        <p:spPr>
          <a:xfrm>
            <a:off x="1524000" y="2175164"/>
            <a:ext cx="4724400" cy="1937472"/>
          </a:xfrm>
        </p:spPr>
        <p:txBody>
          <a:bodyPr anchor="b">
            <a:normAutofit/>
          </a:bodyPr>
          <a:lstStyle>
            <a:lvl1pPr algn="l">
              <a:defRPr sz="3200">
                <a:solidFill>
                  <a:schemeClr val="bg1"/>
                </a:solidFill>
              </a:defRPr>
            </a:lvl1pPr>
          </a:lstStyle>
          <a:p>
            <a:r>
              <a:rPr lang="en-AU"/>
              <a:t>Click to edit Master title style</a:t>
            </a:r>
            <a:endParaRPr lang="en-AU" dirty="0"/>
          </a:p>
        </p:txBody>
      </p:sp>
      <p:sp>
        <p:nvSpPr>
          <p:cNvPr id="3" name="Subtitle 2">
            <a:extLst>
              <a:ext uri="{FF2B5EF4-FFF2-40B4-BE49-F238E27FC236}">
                <a16:creationId xmlns:a16="http://schemas.microsoft.com/office/drawing/2014/main" id="{8C86C6D9-2956-4841-B1BC-4F3A1DFF0C3B}"/>
              </a:ext>
            </a:extLst>
          </p:cNvPr>
          <p:cNvSpPr>
            <a:spLocks noGrp="1"/>
          </p:cNvSpPr>
          <p:nvPr>
            <p:ph type="subTitle" idx="1"/>
          </p:nvPr>
        </p:nvSpPr>
        <p:spPr>
          <a:xfrm>
            <a:off x="1524000" y="4455030"/>
            <a:ext cx="4724400" cy="1030288"/>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Click to edit Master subtitle style</a:t>
            </a:r>
            <a:endParaRPr lang="en-AU" dirty="0"/>
          </a:p>
        </p:txBody>
      </p:sp>
      <p:sp>
        <p:nvSpPr>
          <p:cNvPr id="4" name="Date Placeholder 3">
            <a:extLst>
              <a:ext uri="{FF2B5EF4-FFF2-40B4-BE49-F238E27FC236}">
                <a16:creationId xmlns:a16="http://schemas.microsoft.com/office/drawing/2014/main" id="{C8025D07-19C5-6F46-BD71-E15E07718A86}"/>
              </a:ext>
            </a:extLst>
          </p:cNvPr>
          <p:cNvSpPr>
            <a:spLocks noGrp="1"/>
          </p:cNvSpPr>
          <p:nvPr>
            <p:ph type="dt" sz="half" idx="10"/>
          </p:nvPr>
        </p:nvSpPr>
        <p:spPr/>
        <p:txBody>
          <a:bodyPr/>
          <a:lstStyle/>
          <a:p>
            <a:fld id="{FEE92078-CD37-DF4C-8A17-4F542C2CA914}" type="datetime1">
              <a:rPr lang="en-AU" smtClean="0"/>
              <a:t>3/10/2022</a:t>
            </a:fld>
            <a:endParaRPr lang="en-AU"/>
          </a:p>
        </p:txBody>
      </p:sp>
      <p:sp>
        <p:nvSpPr>
          <p:cNvPr id="5" name="Footer Placeholder 4">
            <a:extLst>
              <a:ext uri="{FF2B5EF4-FFF2-40B4-BE49-F238E27FC236}">
                <a16:creationId xmlns:a16="http://schemas.microsoft.com/office/drawing/2014/main" id="{3E024C38-F1B5-0743-B586-34B58F82BB41}"/>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F2474F0-38D4-7B48-A104-299B19CBBD8F}"/>
              </a:ext>
            </a:extLst>
          </p:cNvPr>
          <p:cNvSpPr>
            <a:spLocks noGrp="1"/>
          </p:cNvSpPr>
          <p:nvPr>
            <p:ph type="sldNum" sz="quarter" idx="12"/>
          </p:nvPr>
        </p:nvSpPr>
        <p:spPr/>
        <p:txBody>
          <a:bodyPr/>
          <a:lstStyle/>
          <a:p>
            <a:fld id="{F6AC30FE-F817-CB4D-A594-AECBC303F8F0}" type="slidenum">
              <a:rPr lang="en-AU" smtClean="0"/>
              <a:t>‹#›</a:t>
            </a:fld>
            <a:endParaRPr lang="en-AU"/>
          </a:p>
        </p:txBody>
      </p:sp>
      <p:pic>
        <p:nvPicPr>
          <p:cNvPr id="13" name="Graphic 12">
            <a:extLst>
              <a:ext uri="{FF2B5EF4-FFF2-40B4-BE49-F238E27FC236}">
                <a16:creationId xmlns:a16="http://schemas.microsoft.com/office/drawing/2014/main" id="{DA9A2576-4E03-2A43-BF5A-E353EA0E2E8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73727" y="1288471"/>
            <a:ext cx="1676400" cy="457200"/>
          </a:xfrm>
          <a:prstGeom prst="rect">
            <a:avLst/>
          </a:prstGeom>
        </p:spPr>
      </p:pic>
    </p:spTree>
    <p:extLst>
      <p:ext uri="{BB962C8B-B14F-4D97-AF65-F5344CB8AC3E}">
        <p14:creationId xmlns:p14="http://schemas.microsoft.com/office/powerpoint/2010/main" val="77324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DE99-A6D7-8645-B27C-AFB39CC993AC}"/>
              </a:ext>
            </a:extLst>
          </p:cNvPr>
          <p:cNvSpPr>
            <a:spLocks noGrp="1"/>
          </p:cNvSpPr>
          <p:nvPr>
            <p:ph type="title"/>
          </p:nvPr>
        </p:nvSpPr>
        <p:spPr>
          <a:xfrm>
            <a:off x="839788" y="457200"/>
            <a:ext cx="3932237" cy="1600200"/>
          </a:xfrm>
        </p:spPr>
        <p:txBody>
          <a:bodyPr anchor="b"/>
          <a:lstStyle>
            <a:lvl1pPr>
              <a:defRPr sz="3200"/>
            </a:lvl1pPr>
          </a:lstStyle>
          <a:p>
            <a:r>
              <a:rPr lang="en-AU"/>
              <a:t>Click to edit Master title style</a:t>
            </a:r>
          </a:p>
        </p:txBody>
      </p:sp>
      <p:sp>
        <p:nvSpPr>
          <p:cNvPr id="3" name="Picture Placeholder 2">
            <a:extLst>
              <a:ext uri="{FF2B5EF4-FFF2-40B4-BE49-F238E27FC236}">
                <a16:creationId xmlns:a16="http://schemas.microsoft.com/office/drawing/2014/main" id="{29BC225C-675D-974C-95FE-B0F31DDB2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p>
        </p:txBody>
      </p:sp>
      <p:sp>
        <p:nvSpPr>
          <p:cNvPr id="4" name="Text Placeholder 3">
            <a:extLst>
              <a:ext uri="{FF2B5EF4-FFF2-40B4-BE49-F238E27FC236}">
                <a16:creationId xmlns:a16="http://schemas.microsoft.com/office/drawing/2014/main" id="{C09081E0-9D57-C246-A138-05285535A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a:extLst>
              <a:ext uri="{FF2B5EF4-FFF2-40B4-BE49-F238E27FC236}">
                <a16:creationId xmlns:a16="http://schemas.microsoft.com/office/drawing/2014/main" id="{8F10B5C5-FD8E-E345-955A-29941CE9CAF5}"/>
              </a:ext>
            </a:extLst>
          </p:cNvPr>
          <p:cNvSpPr>
            <a:spLocks noGrp="1"/>
          </p:cNvSpPr>
          <p:nvPr>
            <p:ph type="dt" sz="half" idx="10"/>
          </p:nvPr>
        </p:nvSpPr>
        <p:spPr/>
        <p:txBody>
          <a:bodyPr/>
          <a:lstStyle/>
          <a:p>
            <a:fld id="{DF8BA586-44C5-734C-83F1-1C8A0E1A9B98}" type="datetime1">
              <a:rPr lang="en-AU" smtClean="0"/>
              <a:t>3/10/2022</a:t>
            </a:fld>
            <a:endParaRPr lang="en-AU"/>
          </a:p>
        </p:txBody>
      </p:sp>
      <p:sp>
        <p:nvSpPr>
          <p:cNvPr id="6" name="Footer Placeholder 5">
            <a:extLst>
              <a:ext uri="{FF2B5EF4-FFF2-40B4-BE49-F238E27FC236}">
                <a16:creationId xmlns:a16="http://schemas.microsoft.com/office/drawing/2014/main" id="{FCE38E2E-9754-FC41-9A70-8FAB1E160FA4}"/>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35294D62-6C6D-6647-9971-D6B15AE7BF1F}"/>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79409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BB73-0C89-1842-A004-76F3C544E8A4}"/>
              </a:ext>
            </a:extLst>
          </p:cNvPr>
          <p:cNvSpPr>
            <a:spLocks noGrp="1"/>
          </p:cNvSpPr>
          <p:nvPr>
            <p:ph type="title"/>
          </p:nvPr>
        </p:nvSpPr>
        <p:spPr/>
        <p:txBody>
          <a:bodyPr/>
          <a:lstStyle/>
          <a:p>
            <a:r>
              <a:rPr lang="en-AU"/>
              <a:t>Click to edit Master title style</a:t>
            </a:r>
          </a:p>
        </p:txBody>
      </p:sp>
      <p:sp>
        <p:nvSpPr>
          <p:cNvPr id="3" name="Vertical Text Placeholder 2">
            <a:extLst>
              <a:ext uri="{FF2B5EF4-FFF2-40B4-BE49-F238E27FC236}">
                <a16:creationId xmlns:a16="http://schemas.microsoft.com/office/drawing/2014/main" id="{2FCEDA27-2058-4F4E-96E6-25C75E3DC716}"/>
              </a:ext>
            </a:extLst>
          </p:cNvPr>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Date Placeholder 3">
            <a:extLst>
              <a:ext uri="{FF2B5EF4-FFF2-40B4-BE49-F238E27FC236}">
                <a16:creationId xmlns:a16="http://schemas.microsoft.com/office/drawing/2014/main" id="{041841B8-1441-0A4E-BD20-27D0EC9FE7B9}"/>
              </a:ext>
            </a:extLst>
          </p:cNvPr>
          <p:cNvSpPr>
            <a:spLocks noGrp="1"/>
          </p:cNvSpPr>
          <p:nvPr>
            <p:ph type="dt" sz="half" idx="10"/>
          </p:nvPr>
        </p:nvSpPr>
        <p:spPr/>
        <p:txBody>
          <a:bodyPr/>
          <a:lstStyle/>
          <a:p>
            <a:fld id="{C439ECA5-0EB9-E149-B55A-27916FDBC6B8}" type="datetime1">
              <a:rPr lang="en-AU" smtClean="0"/>
              <a:t>3/10/2022</a:t>
            </a:fld>
            <a:endParaRPr lang="en-AU"/>
          </a:p>
        </p:txBody>
      </p:sp>
      <p:sp>
        <p:nvSpPr>
          <p:cNvPr id="5" name="Footer Placeholder 4">
            <a:extLst>
              <a:ext uri="{FF2B5EF4-FFF2-40B4-BE49-F238E27FC236}">
                <a16:creationId xmlns:a16="http://schemas.microsoft.com/office/drawing/2014/main" id="{201468C8-888E-7D46-899D-602A2BDF1DE2}"/>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5F0600AF-664B-214C-93CB-E6CBC17D0089}"/>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20528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96436-FC66-0A4A-A513-4214BB23FCCA}"/>
              </a:ext>
            </a:extLst>
          </p:cNvPr>
          <p:cNvSpPr>
            <a:spLocks noGrp="1"/>
          </p:cNvSpPr>
          <p:nvPr>
            <p:ph type="title" orient="vert"/>
          </p:nvPr>
        </p:nvSpPr>
        <p:spPr>
          <a:xfrm>
            <a:off x="8724900" y="365125"/>
            <a:ext cx="2628900" cy="5811838"/>
          </a:xfrm>
        </p:spPr>
        <p:txBody>
          <a:bodyPr vert="eaVert"/>
          <a:lstStyle/>
          <a:p>
            <a:r>
              <a:rPr lang="en-AU"/>
              <a:t>Click to edit Master title style</a:t>
            </a:r>
          </a:p>
        </p:txBody>
      </p:sp>
      <p:sp>
        <p:nvSpPr>
          <p:cNvPr id="3" name="Vertical Text Placeholder 2">
            <a:extLst>
              <a:ext uri="{FF2B5EF4-FFF2-40B4-BE49-F238E27FC236}">
                <a16:creationId xmlns:a16="http://schemas.microsoft.com/office/drawing/2014/main" id="{1864AB5A-ACD3-1345-84D7-D50A12104215}"/>
              </a:ext>
            </a:extLst>
          </p:cNvPr>
          <p:cNvSpPr>
            <a:spLocks noGrp="1"/>
          </p:cNvSpPr>
          <p:nvPr>
            <p:ph type="body" orient="vert" idx="1"/>
          </p:nvPr>
        </p:nvSpPr>
        <p:spPr>
          <a:xfrm>
            <a:off x="838200" y="365125"/>
            <a:ext cx="7734300" cy="5811838"/>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Date Placeholder 3">
            <a:extLst>
              <a:ext uri="{FF2B5EF4-FFF2-40B4-BE49-F238E27FC236}">
                <a16:creationId xmlns:a16="http://schemas.microsoft.com/office/drawing/2014/main" id="{02F13BAE-0922-3B47-8EEF-FFD5C9344AAD}"/>
              </a:ext>
            </a:extLst>
          </p:cNvPr>
          <p:cNvSpPr>
            <a:spLocks noGrp="1"/>
          </p:cNvSpPr>
          <p:nvPr>
            <p:ph type="dt" sz="half" idx="10"/>
          </p:nvPr>
        </p:nvSpPr>
        <p:spPr/>
        <p:txBody>
          <a:bodyPr/>
          <a:lstStyle/>
          <a:p>
            <a:fld id="{226300E4-F7DC-7848-8E42-703E6F0CA738}" type="datetime1">
              <a:rPr lang="en-AU" smtClean="0"/>
              <a:t>3/10/2022</a:t>
            </a:fld>
            <a:endParaRPr lang="en-AU"/>
          </a:p>
        </p:txBody>
      </p:sp>
      <p:sp>
        <p:nvSpPr>
          <p:cNvPr id="5" name="Footer Placeholder 4">
            <a:extLst>
              <a:ext uri="{FF2B5EF4-FFF2-40B4-BE49-F238E27FC236}">
                <a16:creationId xmlns:a16="http://schemas.microsoft.com/office/drawing/2014/main" id="{E8291491-BD30-1240-9BA5-FDB96513FD77}"/>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E1F7CD63-7DD9-A348-A446-4698CA76B64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98479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a:xfrm>
            <a:off x="838200" y="365125"/>
            <a:ext cx="9480330" cy="1325563"/>
          </a:xfrm>
        </p:spPr>
        <p:txBody>
          <a:bodyPr/>
          <a:lstStyle/>
          <a:p>
            <a:r>
              <a:rPr lang="en-AU"/>
              <a:t>Click to edit Master title style</a:t>
            </a:r>
            <a:endParaRPr lang="en-AU" dirty="0"/>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a:xfrm>
            <a:off x="838200" y="1825625"/>
            <a:ext cx="948033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p:txBody>
          <a:bodyPr/>
          <a:lstStyle/>
          <a:p>
            <a:fld id="{1AA7824B-ED15-744C-844E-07CE5D346E2D}"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34971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p:txBody>
          <a:bodyPr/>
          <a:lstStyle/>
          <a:p>
            <a:r>
              <a:rPr lang="en-AU"/>
              <a:t>Click to edit Master title style</a:t>
            </a:r>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p:txBody>
          <a:bodyPr/>
          <a:lstStyle>
            <a:lvl1pPr marL="0" indent="0">
              <a:buNone/>
              <a:defRPr sz="2000" b="1">
                <a:solidFill>
                  <a:schemeClr val="accent2"/>
                </a:solidFill>
              </a:defRPr>
            </a:lvl1pPr>
            <a:lvl2pPr marL="230400">
              <a:defRPr/>
            </a:lvl2pPr>
            <a:lvl3pPr marL="684000">
              <a:defRPr/>
            </a:lvl3pPr>
            <a:lvl4pPr marL="1144800">
              <a:defRPr/>
            </a:lvl4pPr>
            <a:lvl5pPr marL="1598400">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p:txBody>
          <a:bodyPr/>
          <a:lstStyle/>
          <a:p>
            <a:fld id="{FFC3D85C-5CA7-6E40-953A-EDDD244ABC11}"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45430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1AB68CD-4D02-104A-B059-52CF4D06475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F59D45-DCFF-964A-A7B2-3C8C11070459}"/>
              </a:ext>
            </a:extLst>
          </p:cNvPr>
          <p:cNvSpPr>
            <a:spLocks noGrp="1"/>
          </p:cNvSpPr>
          <p:nvPr>
            <p:ph type="title"/>
          </p:nvPr>
        </p:nvSpPr>
        <p:spPr>
          <a:xfrm>
            <a:off x="1440870" y="1820577"/>
            <a:ext cx="4350330" cy="2287298"/>
          </a:xfrm>
        </p:spPr>
        <p:txBody>
          <a:bodyPr anchor="b">
            <a:normAutofit/>
          </a:bodyPr>
          <a:lstStyle>
            <a:lvl1pPr>
              <a:defRPr sz="3200">
                <a:solidFill>
                  <a:schemeClr val="accent3"/>
                </a:solidFill>
              </a:defRPr>
            </a:lvl1pPr>
          </a:lstStyle>
          <a:p>
            <a:r>
              <a:rPr lang="en-AU"/>
              <a:t>Click to edit Master title style</a:t>
            </a:r>
            <a:endParaRPr lang="en-AU" dirty="0"/>
          </a:p>
        </p:txBody>
      </p:sp>
      <p:sp>
        <p:nvSpPr>
          <p:cNvPr id="3" name="Text Placeholder 2">
            <a:extLst>
              <a:ext uri="{FF2B5EF4-FFF2-40B4-BE49-F238E27FC236}">
                <a16:creationId xmlns:a16="http://schemas.microsoft.com/office/drawing/2014/main" id="{FD2DFA21-9DAF-944A-B45B-C88144180BEF}"/>
              </a:ext>
            </a:extLst>
          </p:cNvPr>
          <p:cNvSpPr>
            <a:spLocks noGrp="1"/>
          </p:cNvSpPr>
          <p:nvPr>
            <p:ph type="body" idx="1"/>
          </p:nvPr>
        </p:nvSpPr>
        <p:spPr>
          <a:xfrm>
            <a:off x="1440869" y="4398822"/>
            <a:ext cx="4350331" cy="1039088"/>
          </a:xfrm>
        </p:spPr>
        <p:txBody>
          <a:bodyPr>
            <a:normAutofit/>
          </a:bodyPr>
          <a:lstStyle>
            <a:lvl1pPr marL="0" indent="0">
              <a:buNone/>
              <a:defRPr sz="1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a:t>Click to edit Master text styles</a:t>
            </a:r>
          </a:p>
        </p:txBody>
      </p:sp>
    </p:spTree>
    <p:extLst>
      <p:ext uri="{BB962C8B-B14F-4D97-AF65-F5344CB8AC3E}">
        <p14:creationId xmlns:p14="http://schemas.microsoft.com/office/powerpoint/2010/main" val="203318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BC262-9D44-8942-BCF6-EF2C36CAB3A3}"/>
              </a:ext>
            </a:extLst>
          </p:cNvPr>
          <p:cNvSpPr>
            <a:spLocks noGrp="1"/>
          </p:cNvSpPr>
          <p:nvPr>
            <p:ph type="title"/>
          </p:nvPr>
        </p:nvSpPr>
        <p:spPr/>
        <p:txBody>
          <a:bodyPr/>
          <a:lstStyle/>
          <a:p>
            <a:r>
              <a:rPr lang="en-AU"/>
              <a:t>Click to edit Master title style</a:t>
            </a:r>
          </a:p>
        </p:txBody>
      </p:sp>
      <p:sp>
        <p:nvSpPr>
          <p:cNvPr id="3" name="Content Placeholder 2">
            <a:extLst>
              <a:ext uri="{FF2B5EF4-FFF2-40B4-BE49-F238E27FC236}">
                <a16:creationId xmlns:a16="http://schemas.microsoft.com/office/drawing/2014/main" id="{C835DB76-E38C-8B4B-8C7A-7C080B4D0C46}"/>
              </a:ext>
            </a:extLst>
          </p:cNvPr>
          <p:cNvSpPr>
            <a:spLocks noGrp="1"/>
          </p:cNvSpPr>
          <p:nvPr>
            <p:ph sz="half" idx="1"/>
          </p:nvPr>
        </p:nvSpPr>
        <p:spPr>
          <a:xfrm>
            <a:off x="838200" y="1825625"/>
            <a:ext cx="518160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Content Placeholder 3">
            <a:extLst>
              <a:ext uri="{FF2B5EF4-FFF2-40B4-BE49-F238E27FC236}">
                <a16:creationId xmlns:a16="http://schemas.microsoft.com/office/drawing/2014/main" id="{847972AA-4613-494C-A89A-CEC7B433D95D}"/>
              </a:ext>
            </a:extLst>
          </p:cNvPr>
          <p:cNvSpPr>
            <a:spLocks noGrp="1"/>
          </p:cNvSpPr>
          <p:nvPr>
            <p:ph sz="half" idx="2"/>
          </p:nvPr>
        </p:nvSpPr>
        <p:spPr>
          <a:xfrm>
            <a:off x="6172200" y="1825625"/>
            <a:ext cx="518160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5" name="Date Placeholder 4">
            <a:extLst>
              <a:ext uri="{FF2B5EF4-FFF2-40B4-BE49-F238E27FC236}">
                <a16:creationId xmlns:a16="http://schemas.microsoft.com/office/drawing/2014/main" id="{EDA65C1D-8674-FA4D-9A6F-15AAA0DA0887}"/>
              </a:ext>
            </a:extLst>
          </p:cNvPr>
          <p:cNvSpPr>
            <a:spLocks noGrp="1"/>
          </p:cNvSpPr>
          <p:nvPr>
            <p:ph type="dt" sz="half" idx="10"/>
          </p:nvPr>
        </p:nvSpPr>
        <p:spPr/>
        <p:txBody>
          <a:bodyPr/>
          <a:lstStyle/>
          <a:p>
            <a:fld id="{FC6A0210-9179-E849-A4F6-869A0847AECE}" type="datetime1">
              <a:rPr lang="en-AU" smtClean="0"/>
              <a:t>3/10/2022</a:t>
            </a:fld>
            <a:endParaRPr lang="en-AU"/>
          </a:p>
        </p:txBody>
      </p:sp>
      <p:sp>
        <p:nvSpPr>
          <p:cNvPr id="6" name="Footer Placeholder 5">
            <a:extLst>
              <a:ext uri="{FF2B5EF4-FFF2-40B4-BE49-F238E27FC236}">
                <a16:creationId xmlns:a16="http://schemas.microsoft.com/office/drawing/2014/main" id="{68738851-0923-DD4C-A297-0C6BC3B776DB}"/>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68E36111-F270-F943-A35A-9930631266CD}"/>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00447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EC0D3-85B6-B441-9A86-9E5766A88B4B}"/>
              </a:ext>
            </a:extLst>
          </p:cNvPr>
          <p:cNvSpPr>
            <a:spLocks noGrp="1"/>
          </p:cNvSpPr>
          <p:nvPr>
            <p:ph type="title"/>
          </p:nvPr>
        </p:nvSpPr>
        <p:spPr>
          <a:xfrm>
            <a:off x="839788" y="365125"/>
            <a:ext cx="10515600" cy="1325563"/>
          </a:xfrm>
        </p:spPr>
        <p:txBody>
          <a:bodyPr/>
          <a:lstStyle/>
          <a:p>
            <a:r>
              <a:rPr lang="en-AU"/>
              <a:t>Click to edit Master title style</a:t>
            </a:r>
          </a:p>
        </p:txBody>
      </p:sp>
      <p:sp>
        <p:nvSpPr>
          <p:cNvPr id="3" name="Text Placeholder 2">
            <a:extLst>
              <a:ext uri="{FF2B5EF4-FFF2-40B4-BE49-F238E27FC236}">
                <a16:creationId xmlns:a16="http://schemas.microsoft.com/office/drawing/2014/main" id="{C99EB8F3-3B04-9F43-B10A-CE502563F35F}"/>
              </a:ext>
            </a:extLst>
          </p:cNvPr>
          <p:cNvSpPr>
            <a:spLocks noGrp="1"/>
          </p:cNvSpPr>
          <p:nvPr>
            <p:ph type="body" idx="1"/>
          </p:nvPr>
        </p:nvSpPr>
        <p:spPr>
          <a:xfrm>
            <a:off x="839788" y="1681163"/>
            <a:ext cx="5157787"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a:extLst>
              <a:ext uri="{FF2B5EF4-FFF2-40B4-BE49-F238E27FC236}">
                <a16:creationId xmlns:a16="http://schemas.microsoft.com/office/drawing/2014/main" id="{47061B12-4188-134B-AE08-EC6E17015FE3}"/>
              </a:ext>
            </a:extLst>
          </p:cNvPr>
          <p:cNvSpPr>
            <a:spLocks noGrp="1"/>
          </p:cNvSpPr>
          <p:nvPr>
            <p:ph sz="half" idx="2"/>
          </p:nvPr>
        </p:nvSpPr>
        <p:spPr>
          <a:xfrm>
            <a:off x="839788" y="2505075"/>
            <a:ext cx="5157787"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Text Placeholder 4">
            <a:extLst>
              <a:ext uri="{FF2B5EF4-FFF2-40B4-BE49-F238E27FC236}">
                <a16:creationId xmlns:a16="http://schemas.microsoft.com/office/drawing/2014/main" id="{C9EDD0AA-DC2E-3743-B76A-80B5491360C7}"/>
              </a:ext>
            </a:extLst>
          </p:cNvPr>
          <p:cNvSpPr>
            <a:spLocks noGrp="1"/>
          </p:cNvSpPr>
          <p:nvPr>
            <p:ph type="body" sz="quarter" idx="3"/>
          </p:nvPr>
        </p:nvSpPr>
        <p:spPr>
          <a:xfrm>
            <a:off x="6172200" y="1681163"/>
            <a:ext cx="5183188"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a:extLst>
              <a:ext uri="{FF2B5EF4-FFF2-40B4-BE49-F238E27FC236}">
                <a16:creationId xmlns:a16="http://schemas.microsoft.com/office/drawing/2014/main" id="{37D7C1EB-7126-EE42-9714-96589853ED87}"/>
              </a:ext>
            </a:extLst>
          </p:cNvPr>
          <p:cNvSpPr>
            <a:spLocks noGrp="1"/>
          </p:cNvSpPr>
          <p:nvPr>
            <p:ph sz="quarter" idx="4"/>
          </p:nvPr>
        </p:nvSpPr>
        <p:spPr>
          <a:xfrm>
            <a:off x="6172200" y="2505075"/>
            <a:ext cx="5183188"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7" name="Date Placeholder 6">
            <a:extLst>
              <a:ext uri="{FF2B5EF4-FFF2-40B4-BE49-F238E27FC236}">
                <a16:creationId xmlns:a16="http://schemas.microsoft.com/office/drawing/2014/main" id="{F2D73580-2DF2-5946-9DA8-981C81960838}"/>
              </a:ext>
            </a:extLst>
          </p:cNvPr>
          <p:cNvSpPr>
            <a:spLocks noGrp="1"/>
          </p:cNvSpPr>
          <p:nvPr>
            <p:ph type="dt" sz="half" idx="10"/>
          </p:nvPr>
        </p:nvSpPr>
        <p:spPr/>
        <p:txBody>
          <a:bodyPr/>
          <a:lstStyle/>
          <a:p>
            <a:fld id="{43E7B5FB-02BF-2D46-A400-ECA666F8D26A}" type="datetime1">
              <a:rPr lang="en-AU" smtClean="0"/>
              <a:t>3/10/2022</a:t>
            </a:fld>
            <a:endParaRPr lang="en-AU" dirty="0"/>
          </a:p>
        </p:txBody>
      </p:sp>
      <p:sp>
        <p:nvSpPr>
          <p:cNvPr id="8" name="Footer Placeholder 7">
            <a:extLst>
              <a:ext uri="{FF2B5EF4-FFF2-40B4-BE49-F238E27FC236}">
                <a16:creationId xmlns:a16="http://schemas.microsoft.com/office/drawing/2014/main" id="{0C0B8BEC-257C-FF4B-83CB-9732AF970658}"/>
              </a:ext>
            </a:extLst>
          </p:cNvPr>
          <p:cNvSpPr>
            <a:spLocks noGrp="1"/>
          </p:cNvSpPr>
          <p:nvPr>
            <p:ph type="ftr" sz="quarter" idx="11"/>
          </p:nvPr>
        </p:nvSpPr>
        <p:spPr/>
        <p:txBody>
          <a:bodyPr/>
          <a:lstStyle/>
          <a:p>
            <a:r>
              <a:rPr lang="en-AU"/>
              <a:t>Enter presentation title here</a:t>
            </a:r>
          </a:p>
        </p:txBody>
      </p:sp>
      <p:sp>
        <p:nvSpPr>
          <p:cNvPr id="9" name="Slide Number Placeholder 8">
            <a:extLst>
              <a:ext uri="{FF2B5EF4-FFF2-40B4-BE49-F238E27FC236}">
                <a16:creationId xmlns:a16="http://schemas.microsoft.com/office/drawing/2014/main" id="{7B3CAFE2-8092-EC47-B290-65ABE6B61A9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937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CD60-F699-274F-BA93-0309395F9D00}"/>
              </a:ext>
            </a:extLst>
          </p:cNvPr>
          <p:cNvSpPr>
            <a:spLocks noGrp="1"/>
          </p:cNvSpPr>
          <p:nvPr>
            <p:ph type="title"/>
          </p:nvPr>
        </p:nvSpPr>
        <p:spPr/>
        <p:txBody>
          <a:bodyPr/>
          <a:lstStyle/>
          <a:p>
            <a:r>
              <a:rPr lang="en-AU"/>
              <a:t>Click to edit Master title style</a:t>
            </a:r>
          </a:p>
        </p:txBody>
      </p:sp>
      <p:sp>
        <p:nvSpPr>
          <p:cNvPr id="3" name="Date Placeholder 2">
            <a:extLst>
              <a:ext uri="{FF2B5EF4-FFF2-40B4-BE49-F238E27FC236}">
                <a16:creationId xmlns:a16="http://schemas.microsoft.com/office/drawing/2014/main" id="{B0B1DFDE-7B3D-8D42-88F0-AFB47C900DF7}"/>
              </a:ext>
            </a:extLst>
          </p:cNvPr>
          <p:cNvSpPr>
            <a:spLocks noGrp="1"/>
          </p:cNvSpPr>
          <p:nvPr>
            <p:ph type="dt" sz="half" idx="10"/>
          </p:nvPr>
        </p:nvSpPr>
        <p:spPr/>
        <p:txBody>
          <a:bodyPr/>
          <a:lstStyle/>
          <a:p>
            <a:fld id="{694B170E-DFC9-D14B-AA66-3E04F6A4EC2C}" type="datetime1">
              <a:rPr lang="en-AU" smtClean="0"/>
              <a:t>3/10/2022</a:t>
            </a:fld>
            <a:endParaRPr lang="en-AU"/>
          </a:p>
        </p:txBody>
      </p:sp>
      <p:sp>
        <p:nvSpPr>
          <p:cNvPr id="4" name="Footer Placeholder 3">
            <a:extLst>
              <a:ext uri="{FF2B5EF4-FFF2-40B4-BE49-F238E27FC236}">
                <a16:creationId xmlns:a16="http://schemas.microsoft.com/office/drawing/2014/main" id="{1F11AA9F-F034-174C-995A-D8E48A5A034C}"/>
              </a:ext>
            </a:extLst>
          </p:cNvPr>
          <p:cNvSpPr>
            <a:spLocks noGrp="1"/>
          </p:cNvSpPr>
          <p:nvPr>
            <p:ph type="ftr" sz="quarter" idx="11"/>
          </p:nvPr>
        </p:nvSpPr>
        <p:spPr/>
        <p:txBody>
          <a:bodyPr/>
          <a:lstStyle/>
          <a:p>
            <a:r>
              <a:rPr lang="en-AU"/>
              <a:t>Enter presentation title here</a:t>
            </a:r>
          </a:p>
        </p:txBody>
      </p:sp>
      <p:sp>
        <p:nvSpPr>
          <p:cNvPr id="5" name="Slide Number Placeholder 4">
            <a:extLst>
              <a:ext uri="{FF2B5EF4-FFF2-40B4-BE49-F238E27FC236}">
                <a16:creationId xmlns:a16="http://schemas.microsoft.com/office/drawing/2014/main" id="{4272AFE9-D416-DC4E-95AC-2C9C4DA2BE06}"/>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37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15B41A-45DE-AA4F-9141-1059D5D22F7A}"/>
              </a:ext>
            </a:extLst>
          </p:cNvPr>
          <p:cNvSpPr/>
          <p:nvPr userDrawn="1"/>
        </p:nvSpPr>
        <p:spPr>
          <a:xfrm>
            <a:off x="0" y="0"/>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8147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7D78-11AD-784B-A5A0-4A6218164F24}"/>
              </a:ext>
            </a:extLst>
          </p:cNvPr>
          <p:cNvSpPr>
            <a:spLocks noGrp="1"/>
          </p:cNvSpPr>
          <p:nvPr>
            <p:ph type="title"/>
          </p:nvPr>
        </p:nvSpPr>
        <p:spPr>
          <a:xfrm>
            <a:off x="839788" y="457200"/>
            <a:ext cx="3932237" cy="1600200"/>
          </a:xfrm>
        </p:spPr>
        <p:txBody>
          <a:bodyPr anchor="b"/>
          <a:lstStyle>
            <a:lvl1pPr>
              <a:defRPr sz="3200"/>
            </a:lvl1pPr>
          </a:lstStyle>
          <a:p>
            <a:r>
              <a:rPr lang="en-AU"/>
              <a:t>Click to edit Master title style</a:t>
            </a:r>
          </a:p>
        </p:txBody>
      </p:sp>
      <p:sp>
        <p:nvSpPr>
          <p:cNvPr id="3" name="Content Placeholder 2">
            <a:extLst>
              <a:ext uri="{FF2B5EF4-FFF2-40B4-BE49-F238E27FC236}">
                <a16:creationId xmlns:a16="http://schemas.microsoft.com/office/drawing/2014/main" id="{CA0755B6-0059-8E4A-8D86-614F62EFC5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Text Placeholder 3">
            <a:extLst>
              <a:ext uri="{FF2B5EF4-FFF2-40B4-BE49-F238E27FC236}">
                <a16:creationId xmlns:a16="http://schemas.microsoft.com/office/drawing/2014/main" id="{4DA5F3FE-2A7C-4640-BA35-228D6B8E7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a:extLst>
              <a:ext uri="{FF2B5EF4-FFF2-40B4-BE49-F238E27FC236}">
                <a16:creationId xmlns:a16="http://schemas.microsoft.com/office/drawing/2014/main" id="{B2DA69EB-1510-D545-A438-1BCEB12840CF}"/>
              </a:ext>
            </a:extLst>
          </p:cNvPr>
          <p:cNvSpPr>
            <a:spLocks noGrp="1"/>
          </p:cNvSpPr>
          <p:nvPr>
            <p:ph type="dt" sz="half" idx="10"/>
          </p:nvPr>
        </p:nvSpPr>
        <p:spPr/>
        <p:txBody>
          <a:bodyPr/>
          <a:lstStyle/>
          <a:p>
            <a:fld id="{0D2F95A0-DCCC-5644-A93C-5985564FA34B}" type="datetime1">
              <a:rPr lang="en-AU" smtClean="0"/>
              <a:t>3/10/2022</a:t>
            </a:fld>
            <a:endParaRPr lang="en-AU"/>
          </a:p>
        </p:txBody>
      </p:sp>
      <p:sp>
        <p:nvSpPr>
          <p:cNvPr id="6" name="Footer Placeholder 5">
            <a:extLst>
              <a:ext uri="{FF2B5EF4-FFF2-40B4-BE49-F238E27FC236}">
                <a16:creationId xmlns:a16="http://schemas.microsoft.com/office/drawing/2014/main" id="{5AB3AD08-9B62-664A-A48D-732DF3554F49}"/>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4FE02FD8-069B-3042-9707-71E19A4E3E7C}"/>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05554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9BA7B7B-D637-A742-9587-CAD226521503}"/>
              </a:ext>
            </a:extLst>
          </p:cNvPr>
          <p:cNvSpPr/>
          <p:nvPr/>
        </p:nvSpPr>
        <p:spPr>
          <a:xfrm>
            <a:off x="512618" y="6356350"/>
            <a:ext cx="11679382" cy="501650"/>
          </a:xfrm>
          <a:prstGeom prst="rect">
            <a:avLst/>
          </a:prstGeom>
          <a:solidFill>
            <a:srgbClr val="F0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a:extLst>
              <a:ext uri="{FF2B5EF4-FFF2-40B4-BE49-F238E27FC236}">
                <a16:creationId xmlns:a16="http://schemas.microsoft.com/office/drawing/2014/main" id="{C107CC7E-1096-1744-9E3B-B88E594DF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AU"/>
              <a:t>Click to edit Master title style</a:t>
            </a:r>
            <a:endParaRPr lang="en-AU" dirty="0"/>
          </a:p>
        </p:txBody>
      </p:sp>
      <p:sp>
        <p:nvSpPr>
          <p:cNvPr id="3" name="Text Placeholder 2">
            <a:extLst>
              <a:ext uri="{FF2B5EF4-FFF2-40B4-BE49-F238E27FC236}">
                <a16:creationId xmlns:a16="http://schemas.microsoft.com/office/drawing/2014/main" id="{3006DACF-5147-EE43-80E5-5545D5EA4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DB69DFA7-BC56-3B44-8483-D0B7F8C74169}"/>
              </a:ext>
            </a:extLst>
          </p:cNvPr>
          <p:cNvSpPr>
            <a:spLocks noGrp="1"/>
          </p:cNvSpPr>
          <p:nvPr>
            <p:ph type="dt" sz="half" idx="2"/>
          </p:nvPr>
        </p:nvSpPr>
        <p:spPr>
          <a:xfrm>
            <a:off x="8497613" y="6356350"/>
            <a:ext cx="1820917" cy="501650"/>
          </a:xfrm>
          <a:prstGeom prst="rect">
            <a:avLst/>
          </a:prstGeom>
        </p:spPr>
        <p:txBody>
          <a:bodyPr vert="horz" lIns="91440" tIns="45720" rIns="91440" bIns="45720" rtlCol="0" anchor="ctr"/>
          <a:lstStyle>
            <a:lvl1pPr algn="r">
              <a:defRPr sz="900">
                <a:solidFill>
                  <a:schemeClr val="accent3"/>
                </a:solidFill>
              </a:defRPr>
            </a:lvl1pPr>
          </a:lstStyle>
          <a:p>
            <a:fld id="{F9D1B362-201E-4949-A227-4841FAFBF209}" type="datetime1">
              <a:rPr lang="en-AU" smtClean="0"/>
              <a:t>3/10/2022</a:t>
            </a:fld>
            <a:endParaRPr lang="en-AU" dirty="0"/>
          </a:p>
        </p:txBody>
      </p:sp>
      <p:sp>
        <p:nvSpPr>
          <p:cNvPr id="5" name="Footer Placeholder 4">
            <a:extLst>
              <a:ext uri="{FF2B5EF4-FFF2-40B4-BE49-F238E27FC236}">
                <a16:creationId xmlns:a16="http://schemas.microsoft.com/office/drawing/2014/main" id="{3D7244C4-E1B1-504B-B513-46A1A5FDBE2B}"/>
              </a:ext>
            </a:extLst>
          </p:cNvPr>
          <p:cNvSpPr>
            <a:spLocks noGrp="1"/>
          </p:cNvSpPr>
          <p:nvPr>
            <p:ph type="ftr" sz="quarter" idx="3"/>
          </p:nvPr>
        </p:nvSpPr>
        <p:spPr>
          <a:xfrm>
            <a:off x="838200" y="6356350"/>
            <a:ext cx="4214648" cy="501650"/>
          </a:xfrm>
          <a:prstGeom prst="rect">
            <a:avLst/>
          </a:prstGeom>
        </p:spPr>
        <p:txBody>
          <a:bodyPr vert="horz" lIns="0" tIns="45720" rIns="91440" bIns="45720" rtlCol="0" anchor="ctr"/>
          <a:lstStyle>
            <a:lvl1pPr algn="l">
              <a:defRPr sz="900">
                <a:solidFill>
                  <a:schemeClr val="accent3"/>
                </a:solidFill>
              </a:defRPr>
            </a:lvl1pPr>
          </a:lstStyle>
          <a:p>
            <a:r>
              <a:rPr lang="en-AU"/>
              <a:t>Enter presentation title here</a:t>
            </a:r>
            <a:endParaRPr lang="en-AU" dirty="0"/>
          </a:p>
        </p:txBody>
      </p:sp>
      <p:sp>
        <p:nvSpPr>
          <p:cNvPr id="6" name="Slide Number Placeholder 5">
            <a:extLst>
              <a:ext uri="{FF2B5EF4-FFF2-40B4-BE49-F238E27FC236}">
                <a16:creationId xmlns:a16="http://schemas.microsoft.com/office/drawing/2014/main" id="{387DAD1C-D746-1F43-9F08-DC77D85A6613}"/>
              </a:ext>
            </a:extLst>
          </p:cNvPr>
          <p:cNvSpPr>
            <a:spLocks noGrp="1"/>
          </p:cNvSpPr>
          <p:nvPr>
            <p:ph type="sldNum" sz="quarter" idx="4"/>
          </p:nvPr>
        </p:nvSpPr>
        <p:spPr>
          <a:xfrm>
            <a:off x="10444654" y="6356350"/>
            <a:ext cx="909145" cy="501650"/>
          </a:xfrm>
          <a:prstGeom prst="rect">
            <a:avLst/>
          </a:prstGeom>
        </p:spPr>
        <p:txBody>
          <a:bodyPr vert="horz" lIns="91440" tIns="45720" rIns="91440" bIns="45720" rtlCol="0" anchor="ctr"/>
          <a:lstStyle>
            <a:lvl1pPr algn="r">
              <a:defRPr sz="900">
                <a:solidFill>
                  <a:schemeClr val="accent3"/>
                </a:solidFill>
              </a:defRPr>
            </a:lvl1pPr>
          </a:lstStyle>
          <a:p>
            <a:fld id="{F6AC30FE-F817-CB4D-A594-AECBC303F8F0}" type="slidenum">
              <a:rPr lang="en-AU" smtClean="0"/>
              <a:pPr/>
              <a:t>‹#›</a:t>
            </a:fld>
            <a:endParaRPr lang="en-AU" dirty="0"/>
          </a:p>
        </p:txBody>
      </p:sp>
      <p:sp>
        <p:nvSpPr>
          <p:cNvPr id="8" name="Rectangle 7">
            <a:extLst>
              <a:ext uri="{FF2B5EF4-FFF2-40B4-BE49-F238E27FC236}">
                <a16:creationId xmlns:a16="http://schemas.microsoft.com/office/drawing/2014/main" id="{EA21D121-2A20-E746-991B-9C81A53A45CF}"/>
              </a:ext>
            </a:extLst>
          </p:cNvPr>
          <p:cNvSpPr/>
          <p:nvPr/>
        </p:nvSpPr>
        <p:spPr>
          <a:xfrm>
            <a:off x="0" y="6356350"/>
            <a:ext cx="512618" cy="5016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00424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p:titleStyle>
    <p:bodyStyle>
      <a:lvl1pPr marL="228600" indent="-228600" algn="l" defTabSz="914400" rtl="0" eaLnBrk="1" latinLnBrk="0" hangingPunct="1">
        <a:lnSpc>
          <a:spcPct val="114000"/>
        </a:lnSpc>
        <a:spcBef>
          <a:spcPts val="1000"/>
        </a:spcBef>
        <a:buClr>
          <a:schemeClr val="accent4"/>
        </a:buClr>
        <a:buFont typeface="Wingdings"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nccd.edu.a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www.nccd.edu.au/resources-and-tools/professional-learning/format/e-learning-5"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CECE-792C-CF40-B559-7AFB81115F5A}"/>
              </a:ext>
            </a:extLst>
          </p:cNvPr>
          <p:cNvSpPr>
            <a:spLocks noGrp="1"/>
          </p:cNvSpPr>
          <p:nvPr>
            <p:ph type="ctrTitle"/>
          </p:nvPr>
        </p:nvSpPr>
        <p:spPr>
          <a:xfrm>
            <a:off x="1060862" y="2288614"/>
            <a:ext cx="5717128" cy="1813529"/>
          </a:xfrm>
        </p:spPr>
        <p:txBody>
          <a:bodyPr>
            <a:normAutofit/>
          </a:bodyPr>
          <a:lstStyle/>
          <a:p>
            <a:pPr>
              <a:lnSpc>
                <a:spcPct val="100000"/>
              </a:lnSpc>
            </a:pPr>
            <a:r>
              <a:rPr lang="en-AU" sz="2800" dirty="0"/>
              <a:t>Introduction to the </a:t>
            </a:r>
            <a:r>
              <a:rPr lang="en-AU" sz="2800" i="1" dirty="0"/>
              <a:t>Disability Discrimination Act 1992 </a:t>
            </a:r>
            <a:r>
              <a:rPr lang="en-AU" sz="2800" dirty="0"/>
              <a:t>and the Disability Standards for Education 2005</a:t>
            </a:r>
          </a:p>
        </p:txBody>
      </p:sp>
      <p:sp>
        <p:nvSpPr>
          <p:cNvPr id="3" name="Subtitle 2">
            <a:extLst>
              <a:ext uri="{FF2B5EF4-FFF2-40B4-BE49-F238E27FC236}">
                <a16:creationId xmlns:a16="http://schemas.microsoft.com/office/drawing/2014/main" id="{90FFE80C-E006-0C46-BE90-A77F8332F588}"/>
              </a:ext>
            </a:extLst>
          </p:cNvPr>
          <p:cNvSpPr>
            <a:spLocks noGrp="1"/>
          </p:cNvSpPr>
          <p:nvPr>
            <p:ph type="subTitle" idx="1"/>
          </p:nvPr>
        </p:nvSpPr>
        <p:spPr>
          <a:xfrm>
            <a:off x="1060862" y="4102143"/>
            <a:ext cx="4724400" cy="1030288"/>
          </a:xfrm>
        </p:spPr>
        <p:txBody>
          <a:bodyPr/>
          <a:lstStyle/>
          <a:p>
            <a:endParaRPr lang="en-AU" b="1" dirty="0"/>
          </a:p>
          <a:p>
            <a:r>
              <a:rPr lang="en-AU" b="1" dirty="0"/>
              <a:t>Staff meeting </a:t>
            </a:r>
            <a:r>
              <a:rPr lang="en-AU" dirty="0">
                <a:solidFill>
                  <a:schemeClr val="accent4"/>
                </a:solidFill>
              </a:rPr>
              <a:t>|</a:t>
            </a:r>
            <a:r>
              <a:rPr lang="en-AU" dirty="0"/>
              <a:t> 2019</a:t>
            </a:r>
          </a:p>
        </p:txBody>
      </p:sp>
      <p:sp>
        <p:nvSpPr>
          <p:cNvPr id="4" name="Text Box 2"/>
          <p:cNvSpPr txBox="1">
            <a:spLocks noChangeArrowheads="1"/>
          </p:cNvSpPr>
          <p:nvPr/>
        </p:nvSpPr>
        <p:spPr bwMode="auto">
          <a:xfrm>
            <a:off x="1060862" y="5814710"/>
            <a:ext cx="3019425" cy="485775"/>
          </a:xfrm>
          <a:prstGeom prst="rect">
            <a:avLst/>
          </a:prstGeom>
          <a:noFill/>
          <a:ln>
            <a:noFill/>
          </a:ln>
        </p:spPr>
        <p:style>
          <a:lnRef idx="0">
            <a:scrgbClr r="0" g="0" b="0"/>
          </a:lnRef>
          <a:fillRef idx="0">
            <a:scrgbClr r="0" g="0" b="0"/>
          </a:fillRef>
          <a:effectRef idx="0">
            <a:scrgbClr r="0" g="0" b="0"/>
          </a:effectRef>
          <a:fontRef idx="minor">
            <a:schemeClr val="dk1"/>
          </a:fontRef>
        </p:style>
        <p:txBody>
          <a:bodyPr rot="0" vert="horz" wrap="square" lIns="91440" tIns="45720" rIns="91440" bIns="45720" anchor="t" anchorCtr="0">
            <a:noAutofit/>
          </a:bodyPr>
          <a:lstStyle/>
          <a:p>
            <a:pPr>
              <a:lnSpc>
                <a:spcPct val="120000"/>
              </a:lnSpc>
              <a:spcAft>
                <a:spcPts val="600"/>
              </a:spcAft>
            </a:pPr>
            <a:r>
              <a:rPr lang="en-AU" sz="700" dirty="0">
                <a:solidFill>
                  <a:srgbClr val="F0F6F7"/>
                </a:solidFill>
                <a:effectLst/>
                <a:ea typeface="SimHei"/>
                <a:cs typeface="Arial" panose="020B0604020202020204" pitchFamily="34" charset="0"/>
              </a:rPr>
              <a:t>Supported by the Australian Government Department of Education.     © 2019 Education Services Australia Ltd, unless otherwise indicated</a:t>
            </a:r>
            <a:r>
              <a:rPr lang="en-AU" sz="700" dirty="0">
                <a:solidFill>
                  <a:schemeClr val="bg1"/>
                </a:solidFill>
                <a:effectLst/>
                <a:ea typeface="SimHei"/>
                <a:cs typeface="Arial" panose="020B0604020202020204" pitchFamily="34" charset="0"/>
              </a:rPr>
              <a:t>. Creative Commons BY 4.0</a:t>
            </a:r>
            <a:r>
              <a:rPr lang="en-AU" sz="700" dirty="0">
                <a:solidFill>
                  <a:srgbClr val="F0F6F7"/>
                </a:solidFill>
                <a:effectLst/>
                <a:ea typeface="SimHei"/>
                <a:cs typeface="Arial" panose="020B0604020202020204" pitchFamily="34" charset="0"/>
              </a:rPr>
              <a:t>, unless otherwise indicated.</a:t>
            </a:r>
            <a:endParaRPr lang="en-AU" sz="1100" dirty="0">
              <a:solidFill>
                <a:srgbClr val="37424A"/>
              </a:solidFill>
              <a:effectLst/>
              <a:ea typeface="SimHei"/>
              <a:cs typeface="Arial" panose="020B0604020202020204" pitchFamily="34" charset="0"/>
            </a:endParaRPr>
          </a:p>
        </p:txBody>
      </p:sp>
      <p:pic>
        <p:nvPicPr>
          <p:cNvPr id="6" name="Picture 5" descr="Education Services Australia logo" title="Education Services Australia logo"/>
          <p:cNvPicPr/>
          <p:nvPr/>
        </p:nvPicPr>
        <p:blipFill>
          <a:blip r:embed="rId2" cstate="print">
            <a:extLst>
              <a:ext uri="{28A0092B-C50C-407E-A947-70E740481C1C}">
                <a14:useLocalDpi xmlns:a14="http://schemas.microsoft.com/office/drawing/2010/main" val="0"/>
              </a:ext>
            </a:extLst>
          </a:blip>
          <a:stretch>
            <a:fillRect/>
          </a:stretch>
        </p:blipFill>
        <p:spPr>
          <a:xfrm>
            <a:off x="4694332" y="5828680"/>
            <a:ext cx="866140" cy="347980"/>
          </a:xfrm>
          <a:prstGeom prst="rect">
            <a:avLst/>
          </a:prstGeom>
        </p:spPr>
      </p:pic>
      <p:pic>
        <p:nvPicPr>
          <p:cNvPr id="7" name="Picture 6" descr="Creative Commons Attribution logo" title="Creative Commons Attribution logo"/>
          <p:cNvPicPr/>
          <p:nvPr/>
        </p:nvPicPr>
        <p:blipFill>
          <a:blip r:embed="rId3" cstate="print">
            <a:extLst>
              <a:ext uri="{28A0092B-C50C-407E-A947-70E740481C1C}">
                <a14:useLocalDpi xmlns:a14="http://schemas.microsoft.com/office/drawing/2010/main" val="0"/>
              </a:ext>
            </a:extLst>
          </a:blip>
          <a:stretch>
            <a:fillRect/>
          </a:stretch>
        </p:blipFill>
        <p:spPr>
          <a:xfrm>
            <a:off x="4028852" y="5918215"/>
            <a:ext cx="510540" cy="178435"/>
          </a:xfrm>
          <a:prstGeom prst="rect">
            <a:avLst/>
          </a:prstGeom>
        </p:spPr>
      </p:pic>
      <p:pic>
        <p:nvPicPr>
          <p:cNvPr id="9" name="Picture 8" descr="A picture containing map&#10;&#10;Description automatically generated">
            <a:extLst>
              <a:ext uri="{FF2B5EF4-FFF2-40B4-BE49-F238E27FC236}">
                <a16:creationId xmlns:a16="http://schemas.microsoft.com/office/drawing/2014/main" id="{E3CE0C1E-A314-3A25-1AB2-6DC5419757F8}"/>
              </a:ext>
            </a:extLst>
          </p:cNvPr>
          <p:cNvPicPr>
            <a:picLocks noChangeAspect="1"/>
          </p:cNvPicPr>
          <p:nvPr/>
        </p:nvPicPr>
        <p:blipFill>
          <a:blip r:embed="rId4"/>
          <a:stretch>
            <a:fillRect/>
          </a:stretch>
        </p:blipFill>
        <p:spPr>
          <a:xfrm>
            <a:off x="5715412" y="5429175"/>
            <a:ext cx="1434874" cy="978079"/>
          </a:xfrm>
          <a:prstGeom prst="rect">
            <a:avLst/>
          </a:prstGeom>
        </p:spPr>
      </p:pic>
    </p:spTree>
    <p:extLst>
      <p:ext uri="{BB962C8B-B14F-4D97-AF65-F5344CB8AC3E}">
        <p14:creationId xmlns:p14="http://schemas.microsoft.com/office/powerpoint/2010/main" val="4151198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1295219" y="1650996"/>
            <a:ext cx="9060362" cy="1620837"/>
          </a:xfrm>
        </p:spPr>
        <p:txBody>
          <a:bodyPr>
            <a:normAutofit/>
          </a:bodyPr>
          <a:lstStyle/>
          <a:p>
            <a:r>
              <a:rPr lang="en-AU" sz="2400" b="0" dirty="0">
                <a:solidFill>
                  <a:schemeClr val="tx1"/>
                </a:solidFill>
              </a:rPr>
              <a:t>Take five minutes to discuss with the person next to you some examples of what could constitute disability discrimination in a school context. </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9</a:t>
            </a:fld>
            <a:endParaRPr lang="en-AU"/>
          </a:p>
        </p:txBody>
      </p:sp>
      <p:sp>
        <p:nvSpPr>
          <p:cNvPr id="8"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9" name="Title 1">
            <a:extLst>
              <a:ext uri="{FF2B5EF4-FFF2-40B4-BE49-F238E27FC236}">
                <a16:creationId xmlns:a16="http://schemas.microsoft.com/office/drawing/2014/main" id="{049A9AB9-50DF-5D45-B413-98306087447E}"/>
              </a:ext>
            </a:extLst>
          </p:cNvPr>
          <p:cNvSpPr txBox="1">
            <a:spLocks/>
          </p:cNvSpPr>
          <p:nvPr/>
        </p:nvSpPr>
        <p:spPr>
          <a:xfrm>
            <a:off x="1295218" y="5035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AU" sz="3200" dirty="0"/>
              <a:t>Activity</a:t>
            </a:r>
          </a:p>
        </p:txBody>
      </p:sp>
    </p:spTree>
    <p:extLst>
      <p:ext uri="{BB962C8B-B14F-4D97-AF65-F5344CB8AC3E}">
        <p14:creationId xmlns:p14="http://schemas.microsoft.com/office/powerpoint/2010/main" val="4225957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3605-10E2-E149-843A-FB06E9AFFFCC}"/>
              </a:ext>
            </a:extLst>
          </p:cNvPr>
          <p:cNvSpPr>
            <a:spLocks noGrp="1"/>
          </p:cNvSpPr>
          <p:nvPr>
            <p:ph type="title"/>
          </p:nvPr>
        </p:nvSpPr>
        <p:spPr>
          <a:xfrm>
            <a:off x="960769" y="1369818"/>
            <a:ext cx="5097131" cy="1329736"/>
          </a:xfrm>
        </p:spPr>
        <p:txBody>
          <a:bodyPr>
            <a:noAutofit/>
          </a:bodyPr>
          <a:lstStyle/>
          <a:p>
            <a:pPr>
              <a:lnSpc>
                <a:spcPct val="110000"/>
              </a:lnSpc>
            </a:pPr>
            <a:r>
              <a:rPr lang="en-AU" sz="3600" dirty="0"/>
              <a:t>Disability Standards for Education 2005</a:t>
            </a:r>
          </a:p>
        </p:txBody>
      </p:sp>
      <p:sp>
        <p:nvSpPr>
          <p:cNvPr id="3" name="Text Placeholder 2">
            <a:extLst>
              <a:ext uri="{FF2B5EF4-FFF2-40B4-BE49-F238E27FC236}">
                <a16:creationId xmlns:a16="http://schemas.microsoft.com/office/drawing/2014/main" id="{C934AB98-93CE-0A46-B348-8293497C6987}"/>
              </a:ext>
            </a:extLst>
          </p:cNvPr>
          <p:cNvSpPr>
            <a:spLocks noGrp="1"/>
          </p:cNvSpPr>
          <p:nvPr>
            <p:ph type="body" idx="1"/>
          </p:nvPr>
        </p:nvSpPr>
        <p:spPr>
          <a:xfrm>
            <a:off x="960769" y="2949232"/>
            <a:ext cx="5668631" cy="1263537"/>
          </a:xfrm>
        </p:spPr>
        <p:txBody>
          <a:bodyPr>
            <a:noAutofit/>
          </a:bodyPr>
          <a:lstStyle/>
          <a:p>
            <a:r>
              <a:rPr lang="en-US" sz="2300" dirty="0"/>
              <a:t>The primary purpose of the Disability Standards for Education 2005 (the Standards) is to clarify, and make more explicit, the obligations of education and training service providers under the DDA and the rights of people with disability in relation to education and training.</a:t>
            </a:r>
            <a:r>
              <a:rPr lang="en-AU" sz="2300" dirty="0"/>
              <a:t> </a:t>
            </a:r>
          </a:p>
        </p:txBody>
      </p:sp>
    </p:spTree>
    <p:extLst>
      <p:ext uri="{BB962C8B-B14F-4D97-AF65-F5344CB8AC3E}">
        <p14:creationId xmlns:p14="http://schemas.microsoft.com/office/powerpoint/2010/main" val="1906748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6AC30FE-F817-CB4D-A594-AECBC303F8F0}" type="slidenum">
              <a:rPr lang="en-AU" smtClean="0"/>
              <a:t>11</a:t>
            </a:fld>
            <a:endParaRPr lang="en-AU"/>
          </a:p>
        </p:txBody>
      </p:sp>
      <p:sp>
        <p:nvSpPr>
          <p:cNvPr id="9"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10" name="Title 1">
            <a:extLst>
              <a:ext uri="{FF2B5EF4-FFF2-40B4-BE49-F238E27FC236}">
                <a16:creationId xmlns:a16="http://schemas.microsoft.com/office/drawing/2014/main" id="{4215DE75-BC3E-9A44-AB30-BED59F066F57}"/>
              </a:ext>
            </a:extLst>
          </p:cNvPr>
          <p:cNvSpPr txBox="1">
            <a:spLocks/>
          </p:cNvSpPr>
          <p:nvPr/>
        </p:nvSpPr>
        <p:spPr>
          <a:xfrm>
            <a:off x="1676400" y="9774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AU" sz="3200" dirty="0"/>
              <a:t>Overview of the Standards</a:t>
            </a:r>
          </a:p>
        </p:txBody>
      </p:sp>
      <p:sp>
        <p:nvSpPr>
          <p:cNvPr id="13" name="Content Placeholder 2">
            <a:extLst>
              <a:ext uri="{FF2B5EF4-FFF2-40B4-BE49-F238E27FC236}">
                <a16:creationId xmlns:a16="http://schemas.microsoft.com/office/drawing/2014/main" id="{3E66EFEA-FB8F-234F-B370-54653A801A14}"/>
              </a:ext>
            </a:extLst>
          </p:cNvPr>
          <p:cNvSpPr txBox="1">
            <a:spLocks/>
          </p:cNvSpPr>
          <p:nvPr/>
        </p:nvSpPr>
        <p:spPr>
          <a:xfrm>
            <a:off x="1680210" y="2179830"/>
            <a:ext cx="9113481" cy="3199130"/>
          </a:xfrm>
          <a:prstGeom prst="rect">
            <a:avLst/>
          </a:prstGeom>
        </p:spPr>
        <p:txBody>
          <a:bodyPr vert="horz" lIns="91440" tIns="45720" rIns="91440" bIns="45720" rtlCol="0">
            <a:normAutofit/>
          </a:bodyPr>
          <a:lstStyle>
            <a:lvl1pPr marL="0" indent="0" algn="l" defTabSz="914400" rtl="0" eaLnBrk="1" latinLnBrk="0" hangingPunct="1">
              <a:lnSpc>
                <a:spcPct val="114000"/>
              </a:lnSpc>
              <a:spcBef>
                <a:spcPts val="1000"/>
              </a:spcBef>
              <a:buClr>
                <a:schemeClr val="accent4"/>
              </a:buClr>
              <a:buFont typeface="Wingdings" pitchFamily="2" charset="2"/>
              <a:buNone/>
              <a:defRPr sz="2000" b="1" kern="1200">
                <a:solidFill>
                  <a:schemeClr val="accent2"/>
                </a:solidFill>
                <a:latin typeface="+mn-lt"/>
                <a:ea typeface="+mn-ea"/>
                <a:cs typeface="+mn-cs"/>
              </a:defRPr>
            </a:lvl1pPr>
            <a:lvl2pPr marL="230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684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144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1598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en-AU" sz="2300" dirty="0">
                <a:solidFill>
                  <a:schemeClr val="tx1"/>
                </a:solidFill>
              </a:rPr>
              <a:t>The Standards provide clarity about:</a:t>
            </a:r>
          </a:p>
          <a:p>
            <a:pPr marL="446088" indent="-446088">
              <a:spcBef>
                <a:spcPts val="1800"/>
              </a:spcBef>
              <a:buFont typeface="Wingdings" pitchFamily="2" charset="2"/>
              <a:buChar char="§"/>
            </a:pPr>
            <a:r>
              <a:rPr lang="en-US" sz="2300" b="0" dirty="0">
                <a:solidFill>
                  <a:schemeClr val="tx1"/>
                </a:solidFill>
              </a:rPr>
              <a:t>t</a:t>
            </a:r>
            <a:r>
              <a:rPr lang="en-AU" sz="2300" b="0" dirty="0">
                <a:solidFill>
                  <a:schemeClr val="tx1"/>
                </a:solidFill>
              </a:rPr>
              <a:t>he rights of students with disability</a:t>
            </a:r>
          </a:p>
          <a:p>
            <a:pPr marL="446088" indent="-446088">
              <a:buFont typeface="Wingdings" pitchFamily="2" charset="2"/>
              <a:buChar char="§"/>
            </a:pPr>
            <a:r>
              <a:rPr lang="en-AU" sz="2300" b="0" dirty="0">
                <a:solidFill>
                  <a:schemeClr val="tx1"/>
                </a:solidFill>
              </a:rPr>
              <a:t>the legal obligations of schools and other institutions</a:t>
            </a:r>
          </a:p>
          <a:p>
            <a:pPr marL="446088" indent="-446088">
              <a:buFont typeface="Wingdings" pitchFamily="2" charset="2"/>
              <a:buChar char="§"/>
            </a:pPr>
            <a:r>
              <a:rPr lang="en-AU" sz="2300" b="0" dirty="0">
                <a:solidFill>
                  <a:schemeClr val="tx1"/>
                </a:solidFill>
              </a:rPr>
              <a:t>how schools and institutions can implement measures that comply with the requirements of the Standards</a:t>
            </a:r>
            <a:endParaRPr lang="en-AU" sz="2300" dirty="0"/>
          </a:p>
        </p:txBody>
      </p:sp>
    </p:spTree>
    <p:extLst>
      <p:ext uri="{BB962C8B-B14F-4D97-AF65-F5344CB8AC3E}">
        <p14:creationId xmlns:p14="http://schemas.microsoft.com/office/powerpoint/2010/main" val="309702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1531974" y="1915880"/>
            <a:ext cx="9400699" cy="3936603"/>
          </a:xfrm>
        </p:spPr>
        <p:txBody>
          <a:bodyPr>
            <a:normAutofit fontScale="85000" lnSpcReduction="20000"/>
          </a:bodyPr>
          <a:lstStyle/>
          <a:p>
            <a:pPr marL="446088" indent="-446088">
              <a:lnSpc>
                <a:spcPct val="123000"/>
              </a:lnSpc>
              <a:spcBef>
                <a:spcPts val="600"/>
              </a:spcBef>
              <a:spcAft>
                <a:spcPts val="1000"/>
              </a:spcAft>
            </a:pPr>
            <a:r>
              <a:rPr lang="en-AU" sz="2700" dirty="0"/>
              <a:t>The Standards clarify and elaborate the legal obligations of education providers towards students with disability under the DDA and set out how education is to be made accessible to students with disability.</a:t>
            </a:r>
          </a:p>
          <a:p>
            <a:pPr marL="446088" indent="-446088">
              <a:lnSpc>
                <a:spcPct val="123000"/>
              </a:lnSpc>
              <a:spcBef>
                <a:spcPts val="600"/>
              </a:spcBef>
              <a:spcAft>
                <a:spcPts val="1000"/>
              </a:spcAft>
            </a:pPr>
            <a:r>
              <a:rPr lang="en-AU" sz="2700" dirty="0"/>
              <a:t>The Standards apply to all education providers in Australia: preschools and kindergartens, public and private schools, TAFEs and universities.</a:t>
            </a:r>
          </a:p>
          <a:p>
            <a:pPr marL="446088" indent="-446088">
              <a:lnSpc>
                <a:spcPct val="123000"/>
              </a:lnSpc>
              <a:spcBef>
                <a:spcPts val="600"/>
              </a:spcBef>
              <a:spcAft>
                <a:spcPts val="1000"/>
              </a:spcAft>
            </a:pPr>
            <a:r>
              <a:rPr lang="en-AU" sz="2700" dirty="0"/>
              <a:t>The Standards ensure that students with disability can access and participate in education </a:t>
            </a:r>
            <a:r>
              <a:rPr lang="en-AU" sz="2700" b="1" dirty="0">
                <a:solidFill>
                  <a:schemeClr val="tx1">
                    <a:lumMod val="75000"/>
                  </a:schemeClr>
                </a:solidFill>
              </a:rPr>
              <a:t>on the same basis</a:t>
            </a:r>
            <a:r>
              <a:rPr lang="en-AU" sz="2700" dirty="0">
                <a:solidFill>
                  <a:schemeClr val="tx1">
                    <a:lumMod val="75000"/>
                  </a:schemeClr>
                </a:solidFill>
              </a:rPr>
              <a:t> </a:t>
            </a:r>
            <a:r>
              <a:rPr lang="en-AU" sz="2700" dirty="0"/>
              <a:t>as other students.</a:t>
            </a:r>
          </a:p>
          <a:p>
            <a:endParaRPr lang="en-AU" dirty="0"/>
          </a:p>
          <a:p>
            <a:endParaRPr lang="en-AU" dirty="0"/>
          </a:p>
          <a:p>
            <a:endParaRPr lang="en-AU" dirty="0"/>
          </a:p>
          <a:p>
            <a:endParaRPr lang="en-AU" dirty="0"/>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12</a:t>
            </a:fld>
            <a:endParaRPr lang="en-AU"/>
          </a:p>
        </p:txBody>
      </p:sp>
      <p:sp>
        <p:nvSpPr>
          <p:cNvPr id="8"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10" name="Title 1">
            <a:extLst>
              <a:ext uri="{FF2B5EF4-FFF2-40B4-BE49-F238E27FC236}">
                <a16:creationId xmlns:a16="http://schemas.microsoft.com/office/drawing/2014/main" id="{4215DE75-BC3E-9A44-AB30-BED59F066F57}"/>
              </a:ext>
            </a:extLst>
          </p:cNvPr>
          <p:cNvSpPr txBox="1">
            <a:spLocks/>
          </p:cNvSpPr>
          <p:nvPr/>
        </p:nvSpPr>
        <p:spPr>
          <a:xfrm>
            <a:off x="1531974" y="7492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AU" sz="3200" dirty="0"/>
              <a:t>Purpose of the Standards</a:t>
            </a:r>
          </a:p>
        </p:txBody>
      </p:sp>
    </p:spTree>
    <p:extLst>
      <p:ext uri="{BB962C8B-B14F-4D97-AF65-F5344CB8AC3E}">
        <p14:creationId xmlns:p14="http://schemas.microsoft.com/office/powerpoint/2010/main" val="202306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DE75-BC3E-9A44-AB30-BED59F066F57}"/>
              </a:ext>
            </a:extLst>
          </p:cNvPr>
          <p:cNvSpPr>
            <a:spLocks noGrp="1"/>
          </p:cNvSpPr>
          <p:nvPr>
            <p:ph type="title"/>
          </p:nvPr>
        </p:nvSpPr>
        <p:spPr>
          <a:xfrm>
            <a:off x="1676400" y="634850"/>
            <a:ext cx="10515600" cy="1325563"/>
          </a:xfrm>
        </p:spPr>
        <p:txBody>
          <a:bodyPr>
            <a:normAutofit/>
          </a:bodyPr>
          <a:lstStyle/>
          <a:p>
            <a:r>
              <a:rPr lang="en-AU" sz="3200" dirty="0"/>
              <a:t>What does ‘on the same basis’ mean? </a:t>
            </a:r>
          </a:p>
        </p:txBody>
      </p:sp>
      <p:sp>
        <p:nvSpPr>
          <p:cNvPr id="3" name="Content Placeholder 2">
            <a:extLst>
              <a:ext uri="{FF2B5EF4-FFF2-40B4-BE49-F238E27FC236}">
                <a16:creationId xmlns:a16="http://schemas.microsoft.com/office/drawing/2014/main" id="{3E66EFEA-FB8F-234F-B370-54653A801A14}"/>
              </a:ext>
            </a:extLst>
          </p:cNvPr>
          <p:cNvSpPr>
            <a:spLocks noGrp="1"/>
          </p:cNvSpPr>
          <p:nvPr>
            <p:ph idx="1"/>
          </p:nvPr>
        </p:nvSpPr>
        <p:spPr>
          <a:xfrm>
            <a:off x="1676401" y="1960413"/>
            <a:ext cx="9191919" cy="3951741"/>
          </a:xfrm>
        </p:spPr>
        <p:txBody>
          <a:bodyPr>
            <a:normAutofit fontScale="92500" lnSpcReduction="20000"/>
          </a:bodyPr>
          <a:lstStyle/>
          <a:p>
            <a:pPr>
              <a:lnSpc>
                <a:spcPct val="134000"/>
              </a:lnSpc>
            </a:pPr>
            <a:r>
              <a:rPr lang="en-AU" sz="2400" b="0" dirty="0">
                <a:solidFill>
                  <a:schemeClr val="tx1"/>
                </a:solidFill>
              </a:rPr>
              <a:t>‘On the same basis’ means that a student with disability must have opportunities and choices that are comparable to those offered to students without disability. </a:t>
            </a:r>
          </a:p>
          <a:p>
            <a:pPr>
              <a:lnSpc>
                <a:spcPct val="124000"/>
              </a:lnSpc>
              <a:spcBef>
                <a:spcPts val="1200"/>
              </a:spcBef>
            </a:pPr>
            <a:r>
              <a:rPr lang="en-AU" sz="2400" b="0" dirty="0">
                <a:solidFill>
                  <a:schemeClr val="tx1"/>
                </a:solidFill>
              </a:rPr>
              <a:t>This applies to:</a:t>
            </a:r>
          </a:p>
          <a:p>
            <a:pPr marL="446088" lvl="1" indent="-444500">
              <a:lnSpc>
                <a:spcPct val="124000"/>
              </a:lnSpc>
            </a:pPr>
            <a:r>
              <a:rPr lang="en-US" sz="2400" dirty="0"/>
              <a:t>e</a:t>
            </a:r>
            <a:r>
              <a:rPr lang="en-AU" sz="2400" dirty="0"/>
              <a:t>nrolment</a:t>
            </a:r>
          </a:p>
          <a:p>
            <a:pPr marL="446088" lvl="1" indent="-444500">
              <a:lnSpc>
                <a:spcPct val="124000"/>
              </a:lnSpc>
            </a:pPr>
            <a:r>
              <a:rPr lang="en-AU" sz="2400" dirty="0"/>
              <a:t>participation</a:t>
            </a:r>
          </a:p>
          <a:p>
            <a:pPr marL="446088" lvl="1" indent="-444500">
              <a:lnSpc>
                <a:spcPct val="124000"/>
              </a:lnSpc>
            </a:pPr>
            <a:r>
              <a:rPr lang="en-AU" sz="2400" dirty="0"/>
              <a:t>curriculum development, accreditation and delivery</a:t>
            </a:r>
          </a:p>
          <a:p>
            <a:pPr marL="446088" lvl="1" indent="-444500">
              <a:lnSpc>
                <a:spcPct val="124000"/>
              </a:lnSpc>
            </a:pPr>
            <a:r>
              <a:rPr lang="en-AU" sz="2400" dirty="0"/>
              <a:t>student support services</a:t>
            </a:r>
          </a:p>
          <a:p>
            <a:pPr marL="446088" lvl="1" indent="-444500">
              <a:lnSpc>
                <a:spcPct val="124000"/>
              </a:lnSpc>
            </a:pPr>
            <a:r>
              <a:rPr lang="en-AU" sz="2400" dirty="0"/>
              <a:t>elimination of harassment and victimisation.</a:t>
            </a:r>
          </a:p>
          <a:p>
            <a:endParaRPr lang="en-AU" dirty="0"/>
          </a:p>
        </p:txBody>
      </p:sp>
      <p:sp>
        <p:nvSpPr>
          <p:cNvPr id="5" name="Slide Number Placeholder 4">
            <a:extLst>
              <a:ext uri="{FF2B5EF4-FFF2-40B4-BE49-F238E27FC236}">
                <a16:creationId xmlns:a16="http://schemas.microsoft.com/office/drawing/2014/main" id="{938F61C6-A472-1B46-836B-4C1CC124E527}"/>
              </a:ext>
            </a:extLst>
          </p:cNvPr>
          <p:cNvSpPr>
            <a:spLocks noGrp="1"/>
          </p:cNvSpPr>
          <p:nvPr>
            <p:ph type="sldNum" sz="quarter" idx="12"/>
          </p:nvPr>
        </p:nvSpPr>
        <p:spPr/>
        <p:txBody>
          <a:bodyPr/>
          <a:lstStyle/>
          <a:p>
            <a:fld id="{F6AC30FE-F817-CB4D-A594-AECBC303F8F0}" type="slidenum">
              <a:rPr lang="en-AU" smtClean="0"/>
              <a:t>13</a:t>
            </a:fld>
            <a:endParaRPr lang="en-AU"/>
          </a:p>
        </p:txBody>
      </p:sp>
      <p:sp>
        <p:nvSpPr>
          <p:cNvPr id="7"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538198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1559878" y="475931"/>
            <a:ext cx="10515600" cy="1325563"/>
          </a:xfrm>
        </p:spPr>
        <p:txBody>
          <a:bodyPr>
            <a:normAutofit/>
          </a:bodyPr>
          <a:lstStyle/>
          <a:p>
            <a:r>
              <a:rPr lang="en-AU" sz="3200" dirty="0"/>
              <a:t>Obligations of education providers</a:t>
            </a:r>
          </a:p>
        </p:txBody>
      </p:sp>
      <p:sp>
        <p:nvSpPr>
          <p:cNvPr id="6"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1559878" y="1707512"/>
            <a:ext cx="8884776" cy="4346894"/>
          </a:xfrm>
        </p:spPr>
        <p:txBody>
          <a:bodyPr anchor="t">
            <a:noAutofit/>
          </a:bodyPr>
          <a:lstStyle/>
          <a:p>
            <a:pPr>
              <a:spcBef>
                <a:spcPts val="600"/>
              </a:spcBef>
              <a:spcAft>
                <a:spcPts val="1000"/>
              </a:spcAft>
            </a:pPr>
            <a:r>
              <a:rPr lang="en-AU" sz="2100" dirty="0">
                <a:solidFill>
                  <a:schemeClr val="tx1"/>
                </a:solidFill>
              </a:rPr>
              <a:t>All education providers are bound by the Standards</a:t>
            </a:r>
            <a:r>
              <a:rPr lang="en-AU" sz="2100" b="0" dirty="0">
                <a:solidFill>
                  <a:schemeClr val="tx1"/>
                </a:solidFill>
              </a:rPr>
              <a:t>, including preschools, public and private schools, and tertiary institutions. </a:t>
            </a:r>
          </a:p>
          <a:p>
            <a:pPr>
              <a:spcBef>
                <a:spcPts val="600"/>
              </a:spcBef>
              <a:spcAft>
                <a:spcPts val="1000"/>
              </a:spcAft>
            </a:pPr>
            <a:r>
              <a:rPr lang="en-AU" sz="2100" b="0" dirty="0">
                <a:solidFill>
                  <a:schemeClr val="tx1"/>
                </a:solidFill>
              </a:rPr>
              <a:t>There are </a:t>
            </a:r>
            <a:r>
              <a:rPr lang="en-AU" sz="2100" dirty="0">
                <a:solidFill>
                  <a:schemeClr val="tx1"/>
                </a:solidFill>
              </a:rPr>
              <a:t>three main types of obligations </a:t>
            </a:r>
            <a:r>
              <a:rPr lang="en-AU" sz="2100" b="0" dirty="0">
                <a:solidFill>
                  <a:schemeClr val="tx1"/>
                </a:solidFill>
              </a:rPr>
              <a:t>for education providers under the Standards:</a:t>
            </a:r>
          </a:p>
          <a:p>
            <a:pPr marL="536575" indent="-536575">
              <a:spcBef>
                <a:spcPts val="300"/>
              </a:spcBef>
              <a:spcAft>
                <a:spcPts val="300"/>
              </a:spcAft>
              <a:buClrTx/>
              <a:buAutoNum type="arabicPeriod"/>
            </a:pPr>
            <a:r>
              <a:rPr lang="en-AU" sz="2100" b="0" dirty="0">
                <a:solidFill>
                  <a:schemeClr val="tx1"/>
                </a:solidFill>
              </a:rPr>
              <a:t>consult with the student and/or their parents, guardians or carers</a:t>
            </a:r>
          </a:p>
          <a:p>
            <a:pPr marL="536575" indent="-536575">
              <a:spcBef>
                <a:spcPts val="300"/>
              </a:spcBef>
              <a:spcAft>
                <a:spcPts val="300"/>
              </a:spcAft>
              <a:buClrTx/>
              <a:buAutoNum type="arabicPeriod"/>
            </a:pPr>
            <a:r>
              <a:rPr lang="en-AU" sz="2100" b="0" dirty="0">
                <a:solidFill>
                  <a:schemeClr val="tx1"/>
                </a:solidFill>
              </a:rPr>
              <a:t>make reasonable adjustments</a:t>
            </a:r>
          </a:p>
          <a:p>
            <a:pPr marL="536575" indent="-536575">
              <a:spcBef>
                <a:spcPts val="300"/>
              </a:spcBef>
              <a:spcAft>
                <a:spcPts val="300"/>
              </a:spcAft>
              <a:buClrTx/>
              <a:buAutoNum type="arabicPeriod"/>
            </a:pPr>
            <a:r>
              <a:rPr lang="en-AU" sz="2100" b="0" dirty="0">
                <a:solidFill>
                  <a:schemeClr val="tx1"/>
                </a:solidFill>
              </a:rPr>
              <a:t>eliminate harassment and victimisation.</a:t>
            </a:r>
          </a:p>
          <a:p>
            <a:pPr>
              <a:spcBef>
                <a:spcPts val="1200"/>
              </a:spcBef>
              <a:spcAft>
                <a:spcPts val="1000"/>
              </a:spcAft>
            </a:pPr>
            <a:r>
              <a:rPr lang="en-US" sz="2100" b="0" dirty="0">
                <a:solidFill>
                  <a:schemeClr val="tx1"/>
                </a:solidFill>
              </a:rPr>
              <a:t>The Standards outline measures for compliance to provide examples of what can be done to meet the requirements for each of these obligations.</a:t>
            </a:r>
            <a:endParaRPr lang="en-AU" sz="2100" b="0" dirty="0">
              <a:solidFill>
                <a:schemeClr val="tx1"/>
              </a:solidFill>
            </a:endParaRP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14</a:t>
            </a:fld>
            <a:endParaRPr lang="en-AU"/>
          </a:p>
        </p:txBody>
      </p:sp>
      <p:sp>
        <p:nvSpPr>
          <p:cNvPr id="8"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2696163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927409" y="365125"/>
            <a:ext cx="10515600" cy="1325563"/>
          </a:xfrm>
        </p:spPr>
        <p:txBody>
          <a:bodyPr>
            <a:normAutofit/>
          </a:bodyPr>
          <a:lstStyle/>
          <a:p>
            <a:r>
              <a:rPr lang="en-AU" sz="3200" dirty="0"/>
              <a:t>Obligation 1: Consultation</a:t>
            </a:r>
          </a:p>
        </p:txBody>
      </p:sp>
      <p:sp>
        <p:nvSpPr>
          <p:cNvPr id="6"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927409" y="1351306"/>
            <a:ext cx="9604866" cy="790867"/>
          </a:xfrm>
        </p:spPr>
        <p:txBody>
          <a:bodyPr>
            <a:noAutofit/>
          </a:bodyPr>
          <a:lstStyle/>
          <a:p>
            <a:r>
              <a:rPr lang="en-AU" b="0" dirty="0">
                <a:solidFill>
                  <a:schemeClr val="tx1"/>
                </a:solidFill>
              </a:rPr>
              <a:t>It is important for schools to consult to understand the impact of a student’s disability and to determine any adjustments the student may need. </a:t>
            </a:r>
          </a:p>
        </p:txBody>
      </p:sp>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1008962" y="2225517"/>
            <a:ext cx="9689517" cy="3289155"/>
          </a:xfrm>
        </p:spPr>
        <p:txBody>
          <a:bodyPr>
            <a:noAutofit/>
          </a:bodyPr>
          <a:lstStyle/>
          <a:p>
            <a:pPr marL="0" indent="0">
              <a:buNone/>
            </a:pPr>
            <a:r>
              <a:rPr lang="en-AU" sz="2000" dirty="0"/>
              <a:t>Consultation could include: </a:t>
            </a:r>
          </a:p>
          <a:p>
            <a:pPr marL="446088" indent="-446088">
              <a:spcBef>
                <a:spcPts val="300"/>
              </a:spcBef>
            </a:pPr>
            <a:r>
              <a:rPr lang="en-US" sz="2000" dirty="0"/>
              <a:t>talking with the student and their parents, guardians or </a:t>
            </a:r>
            <a:r>
              <a:rPr lang="en-US" sz="2000" dirty="0" err="1"/>
              <a:t>carers</a:t>
            </a:r>
            <a:r>
              <a:rPr lang="en-US" sz="2000" dirty="0"/>
              <a:t> to get ideas about the assistance needed</a:t>
            </a:r>
          </a:p>
          <a:p>
            <a:pPr marL="446088" indent="-446088">
              <a:spcBef>
                <a:spcPts val="300"/>
              </a:spcBef>
            </a:pPr>
            <a:r>
              <a:rPr lang="en-US" sz="2000" dirty="0"/>
              <a:t>discussing whether adjustments are reasonable</a:t>
            </a:r>
          </a:p>
          <a:p>
            <a:pPr marL="446088" indent="-446088">
              <a:spcBef>
                <a:spcPts val="300"/>
              </a:spcBef>
            </a:pPr>
            <a:r>
              <a:rPr lang="en-US" sz="2000" dirty="0"/>
              <a:t>providing any relevant medical or therapist reports that explain the disability and the needs and supports that can help; these may be provided by the family or by or through the school</a:t>
            </a:r>
          </a:p>
          <a:p>
            <a:pPr marL="446088" indent="-446088">
              <a:spcBef>
                <a:spcPts val="300"/>
              </a:spcBef>
            </a:pPr>
            <a:r>
              <a:rPr lang="en-AU" sz="2000" dirty="0"/>
              <a:t>meeting as often as needed to monitor adjustments and ensure all is going well.</a:t>
            </a:r>
          </a:p>
          <a:p>
            <a:pPr marL="0" indent="0">
              <a:buNone/>
            </a:pPr>
            <a:endParaRPr lang="en-US" sz="2000" dirty="0"/>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15</a:t>
            </a:fld>
            <a:endParaRPr lang="en-AU"/>
          </a:p>
        </p:txBody>
      </p:sp>
      <p:sp>
        <p:nvSpPr>
          <p:cNvPr id="8"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1008962" y="5258634"/>
            <a:ext cx="9604866" cy="790867"/>
          </a:xfrm>
        </p:spPr>
        <p:txBody>
          <a:bodyPr>
            <a:noAutofit/>
          </a:bodyPr>
          <a:lstStyle/>
          <a:p>
            <a:r>
              <a:rPr lang="en-US" dirty="0">
                <a:solidFill>
                  <a:schemeClr val="tx1"/>
                </a:solidFill>
              </a:rPr>
              <a:t>Schools should keep records or minutes of the issues discussed during the consultation and the decisions made.</a:t>
            </a:r>
            <a:endParaRPr lang="en-AU" dirty="0">
              <a:solidFill>
                <a:schemeClr val="tx1"/>
              </a:solidFill>
            </a:endParaRPr>
          </a:p>
        </p:txBody>
      </p:sp>
      <p:sp>
        <p:nvSpPr>
          <p:cNvPr id="9"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1739097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p:txBody>
          <a:bodyPr>
            <a:normAutofit/>
          </a:bodyPr>
          <a:lstStyle/>
          <a:p>
            <a:r>
              <a:rPr lang="en-AU" sz="3200" dirty="0"/>
              <a:t>Obligation 2: Make reasonable adjustments</a:t>
            </a:r>
          </a:p>
        </p:txBody>
      </p:sp>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839787" y="1524001"/>
            <a:ext cx="7200241" cy="4665661"/>
          </a:xfrm>
        </p:spPr>
        <p:txBody>
          <a:bodyPr>
            <a:noAutofit/>
          </a:bodyPr>
          <a:lstStyle/>
          <a:p>
            <a:pPr marL="363538" indent="-363538"/>
            <a:r>
              <a:rPr lang="en-US" sz="2000" dirty="0"/>
              <a:t>Students with disability are not all alike. They have specific needs, including the type and level of support they need in order to access and participate in all aspects of education.</a:t>
            </a:r>
          </a:p>
          <a:p>
            <a:pPr marL="363538" indent="-363538"/>
            <a:r>
              <a:rPr lang="en-AU" sz="2000" dirty="0"/>
              <a:t>An adjustment is a measure or action taken to assist a student with disability to participate in education and training on the same basis as other students.</a:t>
            </a:r>
          </a:p>
          <a:p>
            <a:pPr marL="363538" indent="-363538"/>
            <a:r>
              <a:rPr lang="en-AU" sz="2000" dirty="0"/>
              <a:t>An adjustment is ‘reasonable’ if it takes into account the student’s learning needs and balances these with the interests of all parties affected, including staff and other students. The Standards do not require changes to be made if this would impose unjustifiable hardship on the education provider. </a:t>
            </a:r>
          </a:p>
        </p:txBody>
      </p:sp>
      <p:sp>
        <p:nvSpPr>
          <p:cNvPr id="9" name="Content Placeholder 8">
            <a:extLst>
              <a:ext uri="{FF2B5EF4-FFF2-40B4-BE49-F238E27FC236}">
                <a16:creationId xmlns:a16="http://schemas.microsoft.com/office/drawing/2014/main" id="{3B34158D-69EB-1E49-B9E8-4659BBABCE21}"/>
              </a:ext>
            </a:extLst>
          </p:cNvPr>
          <p:cNvSpPr>
            <a:spLocks noGrp="1"/>
          </p:cNvSpPr>
          <p:nvPr>
            <p:ph sz="quarter" idx="4"/>
          </p:nvPr>
        </p:nvSpPr>
        <p:spPr>
          <a:xfrm>
            <a:off x="8276715" y="1603536"/>
            <a:ext cx="3315358" cy="4289264"/>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buNone/>
            </a:pPr>
            <a:r>
              <a:rPr lang="en-AU" sz="2000" dirty="0"/>
              <a:t>Reasonable ad</a:t>
            </a:r>
            <a:r>
              <a:rPr lang="en-US" sz="2000" dirty="0"/>
              <a:t>justments may include: </a:t>
            </a:r>
          </a:p>
          <a:p>
            <a:pPr marL="536575" lvl="1" indent="-536575">
              <a:lnSpc>
                <a:spcPct val="100000"/>
              </a:lnSpc>
              <a:spcBef>
                <a:spcPts val="600"/>
              </a:spcBef>
              <a:spcAft>
                <a:spcPts val="600"/>
              </a:spcAft>
              <a:buFont typeface="Wingdings" panose="05000000000000000000" pitchFamily="2" charset="2"/>
              <a:buChar char="Ø"/>
            </a:pPr>
            <a:r>
              <a:rPr lang="en-US" sz="2000" dirty="0"/>
              <a:t>a personalised program</a:t>
            </a:r>
          </a:p>
          <a:p>
            <a:pPr marL="536575" lvl="1" indent="-536575">
              <a:lnSpc>
                <a:spcPct val="100000"/>
              </a:lnSpc>
              <a:spcBef>
                <a:spcPts val="600"/>
              </a:spcBef>
              <a:spcAft>
                <a:spcPts val="600"/>
              </a:spcAft>
              <a:buFont typeface="Wingdings" panose="05000000000000000000" pitchFamily="2" charset="2"/>
              <a:buChar char="Ø"/>
            </a:pPr>
            <a:r>
              <a:rPr lang="en-US" sz="2000" dirty="0" err="1"/>
              <a:t>specialised</a:t>
            </a:r>
            <a:r>
              <a:rPr lang="en-US" sz="2000" dirty="0"/>
              <a:t> equipment</a:t>
            </a:r>
          </a:p>
          <a:p>
            <a:pPr marL="536575" lvl="1" indent="-536575">
              <a:lnSpc>
                <a:spcPct val="100000"/>
              </a:lnSpc>
              <a:spcBef>
                <a:spcPts val="600"/>
              </a:spcBef>
              <a:spcAft>
                <a:spcPts val="600"/>
              </a:spcAft>
              <a:buFont typeface="Wingdings" panose="05000000000000000000" pitchFamily="2" charset="2"/>
              <a:buChar char="Ø"/>
            </a:pPr>
            <a:r>
              <a:rPr lang="en-US" sz="2000" dirty="0"/>
              <a:t>support through student services and allied health staff</a:t>
            </a:r>
          </a:p>
          <a:p>
            <a:pPr marL="536575" lvl="1" indent="-536575">
              <a:lnSpc>
                <a:spcPct val="100000"/>
              </a:lnSpc>
              <a:spcBef>
                <a:spcPts val="600"/>
              </a:spcBef>
              <a:spcAft>
                <a:spcPts val="600"/>
              </a:spcAft>
              <a:buFont typeface="Wingdings" panose="05000000000000000000" pitchFamily="2" charset="2"/>
              <a:buChar char="Ø"/>
            </a:pPr>
            <a:r>
              <a:rPr lang="en-US" sz="2000" dirty="0"/>
              <a:t>curriculum adjustments or modifications.</a:t>
            </a:r>
            <a:endParaRPr lang="en-AU" sz="2000" dirty="0"/>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16</a:t>
            </a:fld>
            <a:endParaRPr lang="en-AU"/>
          </a:p>
        </p:txBody>
      </p:sp>
      <p:sp>
        <p:nvSpPr>
          <p:cNvPr id="10"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4016026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p:txBody>
          <a:bodyPr>
            <a:normAutofit/>
          </a:bodyPr>
          <a:lstStyle/>
          <a:p>
            <a:r>
              <a:rPr lang="en-AU" sz="3200" dirty="0"/>
              <a:t>Obligation 3: Eliminate harassment and discrimination</a:t>
            </a:r>
          </a:p>
        </p:txBody>
      </p:sp>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934668" y="1690688"/>
            <a:ext cx="9509986" cy="4292423"/>
          </a:xfrm>
        </p:spPr>
        <p:txBody>
          <a:bodyPr>
            <a:normAutofit fontScale="92500" lnSpcReduction="20000"/>
          </a:bodyPr>
          <a:lstStyle/>
          <a:p>
            <a:pPr marL="0" indent="0">
              <a:buNone/>
            </a:pPr>
            <a:r>
              <a:rPr lang="en-AU" sz="2000" dirty="0"/>
              <a:t>The Standards require that education providers develop and implement strategies to prevent harassment and victimisation of people with disability. </a:t>
            </a:r>
          </a:p>
          <a:p>
            <a:pPr marL="449263" indent="-449263"/>
            <a:r>
              <a:rPr lang="en-US" sz="2000" dirty="0"/>
              <a:t>Harassment means an action taken in relation to people with disability that is reasonably likely to humiliate, offend, intimidate or distress the person.</a:t>
            </a:r>
          </a:p>
          <a:p>
            <a:pPr marL="449263" indent="-449263"/>
            <a:r>
              <a:rPr lang="en-US" sz="2000" dirty="0"/>
              <a:t>An education provider must take reasonable steps to ensure that staff and students are informed about: </a:t>
            </a:r>
          </a:p>
          <a:p>
            <a:pPr marL="987425" lvl="1" indent="-530225">
              <a:buFont typeface="Courier New" panose="02070309020205020404" pitchFamily="49" charset="0"/>
              <a:buChar char="o"/>
            </a:pPr>
            <a:r>
              <a:rPr lang="en-US" sz="2000" dirty="0"/>
              <a:t>the obligation not to harass or victimise students with disability, or their associates </a:t>
            </a:r>
          </a:p>
          <a:p>
            <a:pPr marL="987425" lvl="1" indent="-530225">
              <a:buFont typeface="Courier New" panose="02070309020205020404" pitchFamily="49" charset="0"/>
              <a:buChar char="o"/>
            </a:pPr>
            <a:r>
              <a:rPr lang="en-US" sz="2000" dirty="0"/>
              <a:t>the appropriate action to be taken if harassment or victimisation occurs </a:t>
            </a:r>
          </a:p>
          <a:p>
            <a:pPr marL="987425" lvl="1" indent="-530225">
              <a:buFont typeface="Courier New" panose="02070309020205020404" pitchFamily="49" charset="0"/>
              <a:buChar char="o"/>
            </a:pPr>
            <a:r>
              <a:rPr lang="en-US" sz="2000" dirty="0"/>
              <a:t>complaint mechanisms available to a student who is harassed or victimised in relation to a disability of the student or of an associate of the student</a:t>
            </a:r>
            <a:r>
              <a:rPr lang="en-US" sz="1800" dirty="0"/>
              <a:t>. </a:t>
            </a:r>
          </a:p>
          <a:p>
            <a:pPr marL="0" indent="0">
              <a:spcBef>
                <a:spcPts val="1200"/>
              </a:spcBef>
              <a:buNone/>
            </a:pPr>
            <a:r>
              <a:rPr lang="en-US" sz="1800" b="1" dirty="0"/>
              <a:t>The exception of unjustifiable hardship in the Standards does not apply to harassment and </a:t>
            </a:r>
            <a:r>
              <a:rPr lang="en-US" sz="1800" b="1" dirty="0" err="1"/>
              <a:t>victimisation</a:t>
            </a:r>
            <a:r>
              <a:rPr lang="en-US" sz="1800" b="1" dirty="0"/>
              <a:t>.</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17</a:t>
            </a:fld>
            <a:endParaRPr lang="en-AU"/>
          </a:p>
        </p:txBody>
      </p:sp>
      <p:sp>
        <p:nvSpPr>
          <p:cNvPr id="8"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3864990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839788" y="749565"/>
            <a:ext cx="10515600" cy="1207633"/>
          </a:xfrm>
        </p:spPr>
        <p:txBody>
          <a:bodyPr>
            <a:noAutofit/>
          </a:bodyPr>
          <a:lstStyle/>
          <a:p>
            <a:r>
              <a:rPr lang="en-AU" sz="3200" dirty="0"/>
              <a:t>What is the connection between the DDA, the Standards and the NCCD?</a:t>
            </a:r>
          </a:p>
        </p:txBody>
      </p:sp>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838200" y="1957198"/>
            <a:ext cx="10066020" cy="3283233"/>
          </a:xfrm>
        </p:spPr>
        <p:txBody>
          <a:bodyPr>
            <a:noAutofit/>
          </a:bodyPr>
          <a:lstStyle/>
          <a:p>
            <a:pPr marL="536575" indent="-536575"/>
            <a:r>
              <a:rPr lang="en-US" sz="2100" dirty="0"/>
              <a:t>The NCCD is a count of students in schools who meet the DDA’s definition of disability and who require adjustments to access and participate in education on the same basis as students without disability.</a:t>
            </a:r>
          </a:p>
          <a:p>
            <a:pPr marL="536575" indent="-536575"/>
            <a:r>
              <a:rPr lang="en-US" sz="2100" dirty="0"/>
              <a:t>The Standards provide schools with guidance on ‘reasonable adjustments’ to accommodate students with disability.</a:t>
            </a:r>
          </a:p>
          <a:p>
            <a:pPr marL="536575" indent="-536575"/>
            <a:r>
              <a:rPr lang="en-US" sz="2100" dirty="0"/>
              <a:t>To include a student with disability in the NCCD count, schools must have documented evidence of the type of adjustments that have been made to support that student and evidence of consultation with the student and/or their parents, guardians or </a:t>
            </a:r>
            <a:r>
              <a:rPr lang="en-US" sz="2100" dirty="0" err="1"/>
              <a:t>carers</a:t>
            </a:r>
            <a:r>
              <a:rPr lang="en-US" sz="2100" dirty="0"/>
              <a:t>. Examples of what constitutes documented evidence are available on the </a:t>
            </a:r>
            <a:r>
              <a:rPr lang="en-US" sz="2100" dirty="0">
                <a:hlinkClick r:id="rId2"/>
              </a:rPr>
              <a:t>NCCD Portal</a:t>
            </a:r>
            <a:r>
              <a:rPr lang="en-US" sz="2100" dirty="0"/>
              <a:t>. </a:t>
            </a:r>
            <a:endParaRPr lang="en-AU" sz="2100" dirty="0"/>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18</a:t>
            </a:fld>
            <a:endParaRPr lang="en-AU"/>
          </a:p>
        </p:txBody>
      </p:sp>
      <p:sp>
        <p:nvSpPr>
          <p:cNvPr id="8"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302983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3605-10E2-E149-843A-FB06E9AFFFCC}"/>
              </a:ext>
            </a:extLst>
          </p:cNvPr>
          <p:cNvSpPr>
            <a:spLocks noGrp="1"/>
          </p:cNvSpPr>
          <p:nvPr>
            <p:ph type="title"/>
          </p:nvPr>
        </p:nvSpPr>
        <p:spPr>
          <a:xfrm>
            <a:off x="733859" y="1092931"/>
            <a:ext cx="5930891" cy="1255818"/>
          </a:xfrm>
        </p:spPr>
        <p:txBody>
          <a:bodyPr>
            <a:normAutofit/>
          </a:bodyPr>
          <a:lstStyle/>
          <a:p>
            <a:r>
              <a:rPr lang="en-AU" sz="2800" i="1" dirty="0"/>
              <a:t>Disability Discrimination Act 1992</a:t>
            </a:r>
            <a:endParaRPr lang="en-AU" sz="2800" dirty="0"/>
          </a:p>
        </p:txBody>
      </p:sp>
      <p:sp>
        <p:nvSpPr>
          <p:cNvPr id="3" name="Text Placeholder 2">
            <a:extLst>
              <a:ext uri="{FF2B5EF4-FFF2-40B4-BE49-F238E27FC236}">
                <a16:creationId xmlns:a16="http://schemas.microsoft.com/office/drawing/2014/main" id="{C934AB98-93CE-0A46-B348-8293497C6987}"/>
              </a:ext>
            </a:extLst>
          </p:cNvPr>
          <p:cNvSpPr>
            <a:spLocks noGrp="1"/>
          </p:cNvSpPr>
          <p:nvPr>
            <p:ph type="body" idx="1"/>
          </p:nvPr>
        </p:nvSpPr>
        <p:spPr>
          <a:xfrm>
            <a:off x="733859" y="2782476"/>
            <a:ext cx="5827196" cy="1547653"/>
          </a:xfrm>
        </p:spPr>
        <p:txBody>
          <a:bodyPr>
            <a:noAutofit/>
          </a:bodyPr>
          <a:lstStyle/>
          <a:p>
            <a:r>
              <a:rPr lang="en-AU" sz="2400" dirty="0"/>
              <a:t>The </a:t>
            </a:r>
            <a:r>
              <a:rPr lang="en-AU" sz="2400" i="1" dirty="0"/>
              <a:t>Disability Discrimination Act 1992</a:t>
            </a:r>
            <a:r>
              <a:rPr lang="en-AU" sz="2400" dirty="0"/>
              <a:t> (DDA) is a Commonwealth law that makes it illegal to treat people unfairly due to disability. </a:t>
            </a:r>
          </a:p>
        </p:txBody>
      </p:sp>
    </p:spTree>
    <p:extLst>
      <p:ext uri="{BB962C8B-B14F-4D97-AF65-F5344CB8AC3E}">
        <p14:creationId xmlns:p14="http://schemas.microsoft.com/office/powerpoint/2010/main" val="1759646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839788" y="739356"/>
            <a:ext cx="10515600" cy="951332"/>
          </a:xfrm>
        </p:spPr>
        <p:txBody>
          <a:bodyPr>
            <a:noAutofit/>
          </a:bodyPr>
          <a:lstStyle/>
          <a:p>
            <a:pPr>
              <a:lnSpc>
                <a:spcPct val="100000"/>
              </a:lnSpc>
            </a:pPr>
            <a:r>
              <a:rPr lang="en-AU" sz="3200" dirty="0"/>
              <a:t>Where can I access further professional learning about the DDA and the Standards? </a:t>
            </a:r>
          </a:p>
        </p:txBody>
      </p:sp>
      <p:sp>
        <p:nvSpPr>
          <p:cNvPr id="6"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839788" y="2102605"/>
            <a:ext cx="9606454" cy="1920914"/>
          </a:xfrm>
        </p:spPr>
        <p:txBody>
          <a:bodyPr>
            <a:noAutofit/>
          </a:bodyPr>
          <a:lstStyle/>
          <a:p>
            <a:r>
              <a:rPr lang="en-AU" sz="2400" b="0" dirty="0">
                <a:solidFill>
                  <a:schemeClr val="tx1"/>
                </a:solidFill>
              </a:rPr>
              <a:t>The NCCD Portal provides </a:t>
            </a:r>
            <a:r>
              <a:rPr lang="en-AU" sz="2400" b="0" dirty="0">
                <a:solidFill>
                  <a:schemeClr val="tx1"/>
                </a:solidFill>
                <a:hlinkClick r:id="rId2"/>
              </a:rPr>
              <a:t>professional learning</a:t>
            </a:r>
            <a:r>
              <a:rPr lang="en-AU" sz="2400" b="0" dirty="0">
                <a:solidFill>
                  <a:schemeClr val="tx1"/>
                </a:solidFill>
              </a:rPr>
              <a:t> about the Standards in the form of online modules. </a:t>
            </a:r>
          </a:p>
          <a:p>
            <a:r>
              <a:rPr lang="en-AU" sz="2400" b="0" dirty="0">
                <a:solidFill>
                  <a:schemeClr val="tx1"/>
                </a:solidFill>
              </a:rPr>
              <a:t>This professional learning was developed by the University of Canberra and takes approximately 2 to 4 hours to complete.</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19</a:t>
            </a:fld>
            <a:endParaRPr lang="en-AU"/>
          </a:p>
        </p:txBody>
      </p:sp>
      <p:sp>
        <p:nvSpPr>
          <p:cNvPr id="7"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2685435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DE75-BC3E-9A44-AB30-BED59F066F57}"/>
              </a:ext>
            </a:extLst>
          </p:cNvPr>
          <p:cNvSpPr>
            <a:spLocks noGrp="1"/>
          </p:cNvSpPr>
          <p:nvPr>
            <p:ph type="title"/>
          </p:nvPr>
        </p:nvSpPr>
        <p:spPr>
          <a:xfrm>
            <a:off x="834390" y="354647"/>
            <a:ext cx="10515600" cy="1325563"/>
          </a:xfrm>
        </p:spPr>
        <p:txBody>
          <a:bodyPr>
            <a:normAutofit/>
          </a:bodyPr>
          <a:lstStyle/>
          <a:p>
            <a:r>
              <a:rPr lang="en-AU" sz="3200" dirty="0"/>
              <a:t>Overview of the DDA</a:t>
            </a:r>
          </a:p>
        </p:txBody>
      </p:sp>
      <p:sp>
        <p:nvSpPr>
          <p:cNvPr id="3" name="Content Placeholder 2">
            <a:extLst>
              <a:ext uri="{FF2B5EF4-FFF2-40B4-BE49-F238E27FC236}">
                <a16:creationId xmlns:a16="http://schemas.microsoft.com/office/drawing/2014/main" id="{3E66EFEA-FB8F-234F-B370-54653A801A14}"/>
              </a:ext>
            </a:extLst>
          </p:cNvPr>
          <p:cNvSpPr>
            <a:spLocks noGrp="1"/>
          </p:cNvSpPr>
          <p:nvPr>
            <p:ph idx="1"/>
          </p:nvPr>
        </p:nvSpPr>
        <p:spPr>
          <a:xfrm>
            <a:off x="834390" y="1569085"/>
            <a:ext cx="9993086" cy="4503419"/>
          </a:xfrm>
        </p:spPr>
        <p:txBody>
          <a:bodyPr>
            <a:normAutofit/>
          </a:bodyPr>
          <a:lstStyle/>
          <a:p>
            <a:pPr>
              <a:spcBef>
                <a:spcPts val="1200"/>
              </a:spcBef>
            </a:pPr>
            <a:r>
              <a:rPr lang="en-AU" sz="2400" dirty="0">
                <a:solidFill>
                  <a:schemeClr val="tx1"/>
                </a:solidFill>
              </a:rPr>
              <a:t>The DDA protects people with disability against discrimination:</a:t>
            </a:r>
            <a:endParaRPr lang="en-AU" sz="2000" dirty="0">
              <a:solidFill>
                <a:schemeClr val="tx1"/>
              </a:solidFill>
            </a:endParaRPr>
          </a:p>
          <a:p>
            <a:pPr marL="536575" lvl="1" indent="-534988">
              <a:lnSpc>
                <a:spcPct val="120000"/>
              </a:lnSpc>
              <a:spcBef>
                <a:spcPts val="1800"/>
              </a:spcBef>
              <a:spcAft>
                <a:spcPts val="600"/>
              </a:spcAft>
            </a:pPr>
            <a:r>
              <a:rPr lang="en-AU" sz="2400" dirty="0"/>
              <a:t>in many areas of public life, such as getting or using services, accommodation, education, employment and access to places </a:t>
            </a:r>
          </a:p>
          <a:p>
            <a:pPr marL="536575" lvl="1" indent="-534988">
              <a:lnSpc>
                <a:spcPct val="120000"/>
              </a:lnSpc>
              <a:spcBef>
                <a:spcPts val="600"/>
              </a:spcBef>
              <a:spcAft>
                <a:spcPts val="600"/>
              </a:spcAft>
            </a:pPr>
            <a:r>
              <a:rPr lang="en-AU" sz="2400" dirty="0"/>
              <a:t>by protecting against </a:t>
            </a:r>
            <a:r>
              <a:rPr lang="is-IS" sz="2400" dirty="0"/>
              <a:t>harrassment and discrimination </a:t>
            </a:r>
          </a:p>
          <a:p>
            <a:pPr marL="536575" lvl="1" indent="-534988">
              <a:lnSpc>
                <a:spcPct val="120000"/>
              </a:lnSpc>
              <a:spcBef>
                <a:spcPts val="600"/>
              </a:spcBef>
              <a:spcAft>
                <a:spcPts val="600"/>
              </a:spcAft>
            </a:pPr>
            <a:r>
              <a:rPr lang="is-IS" sz="2400" dirty="0"/>
              <a:t>by ensuring people with disability have the same rights under the law as others</a:t>
            </a:r>
            <a:endParaRPr lang="en-AU" sz="2400" dirty="0"/>
          </a:p>
          <a:p>
            <a:pPr marL="536575" lvl="1" indent="-534988">
              <a:lnSpc>
                <a:spcPct val="120000"/>
              </a:lnSpc>
              <a:spcBef>
                <a:spcPts val="600"/>
              </a:spcBef>
              <a:spcAft>
                <a:spcPts val="1000"/>
              </a:spcAft>
            </a:pPr>
            <a:r>
              <a:rPr lang="is-IS" sz="2400" dirty="0"/>
              <a:t>by promoting recognition and acceptance within the community that people with disability have the same rights as others.</a:t>
            </a:r>
          </a:p>
          <a:p>
            <a:endParaRPr lang="en-AU" dirty="0"/>
          </a:p>
        </p:txBody>
      </p:sp>
      <p:sp>
        <p:nvSpPr>
          <p:cNvPr id="5" name="Slide Number Placeholder 4">
            <a:extLst>
              <a:ext uri="{FF2B5EF4-FFF2-40B4-BE49-F238E27FC236}">
                <a16:creationId xmlns:a16="http://schemas.microsoft.com/office/drawing/2014/main" id="{938F61C6-A472-1B46-836B-4C1CC124E527}"/>
              </a:ext>
            </a:extLst>
          </p:cNvPr>
          <p:cNvSpPr>
            <a:spLocks noGrp="1"/>
          </p:cNvSpPr>
          <p:nvPr>
            <p:ph type="sldNum" sz="quarter" idx="12"/>
          </p:nvPr>
        </p:nvSpPr>
        <p:spPr/>
        <p:txBody>
          <a:bodyPr/>
          <a:lstStyle/>
          <a:p>
            <a:fld id="{F6AC30FE-F817-CB4D-A594-AECBC303F8F0}" type="slidenum">
              <a:rPr lang="en-AU" smtClean="0"/>
              <a:t>2</a:t>
            </a:fld>
            <a:endParaRPr lang="en-AU"/>
          </a:p>
        </p:txBody>
      </p:sp>
      <p:sp>
        <p:nvSpPr>
          <p:cNvPr id="7"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244281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462598" y="503545"/>
            <a:ext cx="10515600" cy="1325563"/>
          </a:xfrm>
        </p:spPr>
        <p:txBody>
          <a:bodyPr>
            <a:normAutofit/>
          </a:bodyPr>
          <a:lstStyle/>
          <a:p>
            <a:r>
              <a:rPr lang="en-AU" sz="3200" dirty="0"/>
              <a:t>How is disability defined under the DDA? </a:t>
            </a:r>
          </a:p>
        </p:txBody>
      </p:sp>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462598" y="1812606"/>
            <a:ext cx="5372100" cy="3684588"/>
          </a:xfrm>
        </p:spPr>
        <p:txBody>
          <a:bodyPr>
            <a:noAutofit/>
          </a:bodyPr>
          <a:lstStyle/>
          <a:p>
            <a:pPr marL="446088" lvl="0" indent="-446088"/>
            <a:r>
              <a:rPr lang="en-AU" sz="2100" dirty="0"/>
              <a:t>Total or partial loss of the person's bodily or mental functions</a:t>
            </a:r>
          </a:p>
          <a:p>
            <a:pPr marL="446088" lvl="0" indent="-446088"/>
            <a:r>
              <a:rPr lang="en-AU" sz="2100" dirty="0"/>
              <a:t>Total or partial loss of a part of the body</a:t>
            </a:r>
          </a:p>
          <a:p>
            <a:pPr marL="446088" lvl="0" indent="-446088"/>
            <a:r>
              <a:rPr lang="en-AU" sz="2100" dirty="0"/>
              <a:t>The presence in the body of organisms causing disease or illness</a:t>
            </a:r>
          </a:p>
          <a:p>
            <a:pPr marL="446088" lvl="0" indent="-446088"/>
            <a:r>
              <a:rPr lang="en-AU" sz="2100" dirty="0"/>
              <a:t>The presence in the body of organisms capable of causing disease or illness</a:t>
            </a:r>
          </a:p>
        </p:txBody>
      </p:sp>
      <p:sp>
        <p:nvSpPr>
          <p:cNvPr id="9" name="Content Placeholder 8">
            <a:extLst>
              <a:ext uri="{FF2B5EF4-FFF2-40B4-BE49-F238E27FC236}">
                <a16:creationId xmlns:a16="http://schemas.microsoft.com/office/drawing/2014/main" id="{3B34158D-69EB-1E49-B9E8-4659BBABCE21}"/>
              </a:ext>
            </a:extLst>
          </p:cNvPr>
          <p:cNvSpPr>
            <a:spLocks noGrp="1"/>
          </p:cNvSpPr>
          <p:nvPr>
            <p:ph sz="quarter" idx="4"/>
          </p:nvPr>
        </p:nvSpPr>
        <p:spPr>
          <a:xfrm>
            <a:off x="5983288" y="1812606"/>
            <a:ext cx="5641022" cy="3684588"/>
          </a:xfrm>
        </p:spPr>
        <p:txBody>
          <a:bodyPr>
            <a:noAutofit/>
          </a:bodyPr>
          <a:lstStyle/>
          <a:p>
            <a:pPr marL="446088" lvl="0" indent="-446088"/>
            <a:r>
              <a:rPr lang="en-AU" sz="2100" dirty="0"/>
              <a:t>The malfunction, malformation or disfigurement of a part of the person's body</a:t>
            </a:r>
          </a:p>
          <a:p>
            <a:pPr marL="446088" lvl="0" indent="-446088"/>
            <a:r>
              <a:rPr lang="en-AU" sz="2100" dirty="0"/>
              <a:t>A disorder or malfunction that results in the person learning differently from a person without the disorder or malfunction</a:t>
            </a:r>
          </a:p>
          <a:p>
            <a:pPr marL="446088" lvl="0" indent="-446088"/>
            <a:r>
              <a:rPr lang="en-AU" sz="2100" dirty="0"/>
              <a:t>A disorder, illness or disease that affects a person's thought processes, perception of reality, emotions or judgement or that results in disturbed behaviour</a:t>
            </a:r>
          </a:p>
          <a:p>
            <a:endParaRPr lang="en-AU" sz="2100" dirty="0"/>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3</a:t>
            </a:fld>
            <a:endParaRPr lang="en-AU"/>
          </a:p>
        </p:txBody>
      </p:sp>
      <p:sp>
        <p:nvSpPr>
          <p:cNvPr id="8"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72262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Tree>
    <p:extLst>
      <p:ext uri="{BB962C8B-B14F-4D97-AF65-F5344CB8AC3E}">
        <p14:creationId xmlns:p14="http://schemas.microsoft.com/office/powerpoint/2010/main" val="5083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1295218" y="1573362"/>
            <a:ext cx="7949882" cy="657225"/>
          </a:xfrm>
        </p:spPr>
        <p:txBody>
          <a:bodyPr>
            <a:noAutofit/>
          </a:bodyPr>
          <a:lstStyle/>
          <a:p>
            <a:r>
              <a:rPr lang="en-AU" sz="2400" dirty="0">
                <a:solidFill>
                  <a:schemeClr val="tx1"/>
                </a:solidFill>
              </a:rPr>
              <a:t>The definition of disability is broad. It includes:</a:t>
            </a:r>
          </a:p>
        </p:txBody>
      </p:sp>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1295219" y="2505075"/>
            <a:ext cx="8340271" cy="3684588"/>
          </a:xfrm>
        </p:spPr>
        <p:txBody>
          <a:bodyPr>
            <a:normAutofit/>
          </a:bodyPr>
          <a:lstStyle/>
          <a:p>
            <a:pPr marL="446088" indent="-446088">
              <a:spcBef>
                <a:spcPts val="1800"/>
              </a:spcBef>
            </a:pPr>
            <a:r>
              <a:rPr lang="en-US" sz="2400" dirty="0"/>
              <a:t>p</a:t>
            </a:r>
            <a:r>
              <a:rPr lang="en-AU" sz="2400" dirty="0" err="1"/>
              <a:t>hysical</a:t>
            </a:r>
            <a:r>
              <a:rPr lang="en-AU" sz="2400" dirty="0"/>
              <a:t>, intellectual, psychiatric, sensory, neurological and learning disabilities </a:t>
            </a:r>
          </a:p>
          <a:p>
            <a:pPr marL="446088" indent="-446088">
              <a:spcBef>
                <a:spcPts val="1800"/>
              </a:spcBef>
            </a:pPr>
            <a:r>
              <a:rPr lang="en-AU" sz="2400" dirty="0"/>
              <a:t>physical disfigurement</a:t>
            </a:r>
          </a:p>
          <a:p>
            <a:pPr marL="446088" indent="-446088">
              <a:spcBef>
                <a:spcPts val="1800"/>
              </a:spcBef>
            </a:pPr>
            <a:r>
              <a:rPr lang="en-AU" sz="2400" dirty="0"/>
              <a:t>the presence in the body of disease-causing organisms, such as the HIV virus.</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4</a:t>
            </a:fld>
            <a:endParaRPr lang="en-AU"/>
          </a:p>
        </p:txBody>
      </p:sp>
      <p:sp>
        <p:nvSpPr>
          <p:cNvPr id="11"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14" name="Title 1">
            <a:extLst>
              <a:ext uri="{FF2B5EF4-FFF2-40B4-BE49-F238E27FC236}">
                <a16:creationId xmlns:a16="http://schemas.microsoft.com/office/drawing/2014/main" id="{049A9AB9-50DF-5D45-B413-98306087447E}"/>
              </a:ext>
            </a:extLst>
          </p:cNvPr>
          <p:cNvSpPr>
            <a:spLocks noGrp="1"/>
          </p:cNvSpPr>
          <p:nvPr>
            <p:ph type="title"/>
          </p:nvPr>
        </p:nvSpPr>
        <p:spPr>
          <a:xfrm>
            <a:off x="1295218" y="503545"/>
            <a:ext cx="10515600" cy="1325563"/>
          </a:xfrm>
        </p:spPr>
        <p:txBody>
          <a:bodyPr>
            <a:normAutofit/>
          </a:bodyPr>
          <a:lstStyle/>
          <a:p>
            <a:r>
              <a:rPr lang="en-AU" sz="3200" dirty="0"/>
              <a:t>How is disability defined under the DDA? </a:t>
            </a:r>
          </a:p>
        </p:txBody>
      </p:sp>
    </p:spTree>
    <p:extLst>
      <p:ext uri="{BB962C8B-B14F-4D97-AF65-F5344CB8AC3E}">
        <p14:creationId xmlns:p14="http://schemas.microsoft.com/office/powerpoint/2010/main" val="231730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3B34158D-69EB-1E49-B9E8-4659BBABCE21}"/>
              </a:ext>
            </a:extLst>
          </p:cNvPr>
          <p:cNvSpPr>
            <a:spLocks noGrp="1"/>
          </p:cNvSpPr>
          <p:nvPr>
            <p:ph sz="quarter" idx="4"/>
          </p:nvPr>
        </p:nvSpPr>
        <p:spPr>
          <a:xfrm>
            <a:off x="1369830" y="2451174"/>
            <a:ext cx="7968480" cy="3684588"/>
          </a:xfrm>
        </p:spPr>
        <p:txBody>
          <a:bodyPr>
            <a:normAutofit/>
          </a:bodyPr>
          <a:lstStyle/>
          <a:p>
            <a:pPr marL="536575" indent="-536575">
              <a:spcBef>
                <a:spcPts val="1200"/>
              </a:spcBef>
            </a:pPr>
            <a:r>
              <a:rPr lang="en-AU" sz="2400" dirty="0"/>
              <a:t>It includes disabilities that people:</a:t>
            </a:r>
          </a:p>
          <a:p>
            <a:pPr marL="982663" lvl="1" indent="-446088">
              <a:spcBef>
                <a:spcPts val="600"/>
              </a:spcBef>
              <a:buFont typeface="Courier New" panose="02070309020205020404" pitchFamily="49" charset="0"/>
              <a:buChar char="o"/>
            </a:pPr>
            <a:r>
              <a:rPr lang="en-AU" sz="2400" dirty="0"/>
              <a:t>have now</a:t>
            </a:r>
          </a:p>
          <a:p>
            <a:pPr marL="982663" lvl="1" indent="-446088">
              <a:spcBef>
                <a:spcPts val="600"/>
              </a:spcBef>
              <a:buFont typeface="Courier New" panose="02070309020205020404" pitchFamily="49" charset="0"/>
              <a:buChar char="o"/>
            </a:pPr>
            <a:r>
              <a:rPr lang="en-US" sz="2400" dirty="0"/>
              <a:t>h</a:t>
            </a:r>
            <a:r>
              <a:rPr lang="en-AU" sz="2400" dirty="0"/>
              <a:t>ad in the past</a:t>
            </a:r>
          </a:p>
          <a:p>
            <a:pPr marL="982663" lvl="1" indent="-446088">
              <a:spcBef>
                <a:spcPts val="600"/>
              </a:spcBef>
              <a:buFont typeface="Courier New" panose="02070309020205020404" pitchFamily="49" charset="0"/>
              <a:buChar char="o"/>
            </a:pPr>
            <a:r>
              <a:rPr lang="en-US" sz="2400" dirty="0"/>
              <a:t>m</a:t>
            </a:r>
            <a:r>
              <a:rPr lang="en-AU" sz="2400" dirty="0"/>
              <a:t>ay have in the future.</a:t>
            </a:r>
          </a:p>
          <a:p>
            <a:pPr marL="536575" indent="-536575">
              <a:spcBef>
                <a:spcPts val="1800"/>
              </a:spcBef>
            </a:pPr>
            <a:r>
              <a:rPr lang="en-US" sz="2400" dirty="0"/>
              <a:t>It also includes </a:t>
            </a:r>
            <a:r>
              <a:rPr lang="en-AU" sz="2400" dirty="0"/>
              <a:t>disabilities that people are believed to have (known as an ‘imputed disabilities’).</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5</a:t>
            </a:fld>
            <a:endParaRPr lang="en-AU"/>
          </a:p>
        </p:txBody>
      </p:sp>
      <p:sp>
        <p:nvSpPr>
          <p:cNvPr id="11"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12"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1295218" y="1573362"/>
            <a:ext cx="7949882" cy="657225"/>
          </a:xfrm>
        </p:spPr>
        <p:txBody>
          <a:bodyPr>
            <a:noAutofit/>
          </a:bodyPr>
          <a:lstStyle/>
          <a:p>
            <a:r>
              <a:rPr lang="en-AU" sz="2400" dirty="0">
                <a:solidFill>
                  <a:schemeClr val="tx1"/>
                </a:solidFill>
              </a:rPr>
              <a:t>The DDA covers disabilities across time.</a:t>
            </a:r>
          </a:p>
        </p:txBody>
      </p:sp>
      <p:sp>
        <p:nvSpPr>
          <p:cNvPr id="14" name="Title 1">
            <a:extLst>
              <a:ext uri="{FF2B5EF4-FFF2-40B4-BE49-F238E27FC236}">
                <a16:creationId xmlns:a16="http://schemas.microsoft.com/office/drawing/2014/main" id="{049A9AB9-50DF-5D45-B413-98306087447E}"/>
              </a:ext>
            </a:extLst>
          </p:cNvPr>
          <p:cNvSpPr txBox="1">
            <a:spLocks/>
          </p:cNvSpPr>
          <p:nvPr/>
        </p:nvSpPr>
        <p:spPr>
          <a:xfrm>
            <a:off x="1295218" y="5035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AU" sz="3200" dirty="0"/>
              <a:t>How is disability defined under the DDA? </a:t>
            </a:r>
          </a:p>
        </p:txBody>
      </p:sp>
    </p:spTree>
    <p:extLst>
      <p:ext uri="{BB962C8B-B14F-4D97-AF65-F5344CB8AC3E}">
        <p14:creationId xmlns:p14="http://schemas.microsoft.com/office/powerpoint/2010/main" val="138119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6EFEA-FB8F-234F-B370-54653A801A14}"/>
              </a:ext>
            </a:extLst>
          </p:cNvPr>
          <p:cNvSpPr>
            <a:spLocks noGrp="1"/>
          </p:cNvSpPr>
          <p:nvPr>
            <p:ph idx="1"/>
          </p:nvPr>
        </p:nvSpPr>
        <p:spPr>
          <a:xfrm>
            <a:off x="1418582" y="2098369"/>
            <a:ext cx="8719828" cy="3460580"/>
          </a:xfrm>
        </p:spPr>
        <p:txBody>
          <a:bodyPr>
            <a:normAutofit/>
          </a:bodyPr>
          <a:lstStyle/>
          <a:p>
            <a:pPr>
              <a:spcBef>
                <a:spcPts val="600"/>
              </a:spcBef>
            </a:pPr>
            <a:r>
              <a:rPr lang="en-AU" sz="2400" b="0" dirty="0">
                <a:solidFill>
                  <a:schemeClr val="tx1"/>
                </a:solidFill>
              </a:rPr>
              <a:t>Direct discrimination is when a person with disability is treated less favourably than a person without disability in the same or similar circumstances. </a:t>
            </a:r>
          </a:p>
          <a:p>
            <a:pPr>
              <a:spcBef>
                <a:spcPts val="1800"/>
              </a:spcBef>
            </a:pPr>
            <a:r>
              <a:rPr lang="en-US" sz="2400" dirty="0">
                <a:solidFill>
                  <a:srgbClr val="36484C"/>
                </a:solidFill>
              </a:rPr>
              <a:t>For example: </a:t>
            </a:r>
            <a:r>
              <a:rPr lang="en-US" sz="2400" b="0" dirty="0" err="1">
                <a:solidFill>
                  <a:srgbClr val="36484C"/>
                </a:solidFill>
              </a:rPr>
              <a:t>i</a:t>
            </a:r>
            <a:r>
              <a:rPr lang="en-AU" sz="2400" b="0" dirty="0">
                <a:solidFill>
                  <a:srgbClr val="36484C"/>
                </a:solidFill>
              </a:rPr>
              <a:t>t could be direct discrimination if the best candidate for a job were not employed due to their disability.</a:t>
            </a:r>
            <a:endParaRPr lang="en-AU" dirty="0">
              <a:solidFill>
                <a:schemeClr val="tx1"/>
              </a:solidFill>
            </a:endParaRPr>
          </a:p>
        </p:txBody>
      </p:sp>
      <p:sp>
        <p:nvSpPr>
          <p:cNvPr id="5" name="Slide Number Placeholder 4">
            <a:extLst>
              <a:ext uri="{FF2B5EF4-FFF2-40B4-BE49-F238E27FC236}">
                <a16:creationId xmlns:a16="http://schemas.microsoft.com/office/drawing/2014/main" id="{938F61C6-A472-1B46-836B-4C1CC124E527}"/>
              </a:ext>
            </a:extLst>
          </p:cNvPr>
          <p:cNvSpPr>
            <a:spLocks noGrp="1"/>
          </p:cNvSpPr>
          <p:nvPr>
            <p:ph type="sldNum" sz="quarter" idx="12"/>
          </p:nvPr>
        </p:nvSpPr>
        <p:spPr/>
        <p:txBody>
          <a:bodyPr/>
          <a:lstStyle/>
          <a:p>
            <a:fld id="{F6AC30FE-F817-CB4D-A594-AECBC303F8F0}" type="slidenum">
              <a:rPr lang="en-AU" smtClean="0"/>
              <a:t>6</a:t>
            </a:fld>
            <a:endParaRPr lang="en-AU"/>
          </a:p>
        </p:txBody>
      </p:sp>
      <p:sp>
        <p:nvSpPr>
          <p:cNvPr id="7"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8" name="Title 1">
            <a:extLst>
              <a:ext uri="{FF2B5EF4-FFF2-40B4-BE49-F238E27FC236}">
                <a16:creationId xmlns:a16="http://schemas.microsoft.com/office/drawing/2014/main" id="{049A9AB9-50DF-5D45-B413-98306087447E}"/>
              </a:ext>
            </a:extLst>
          </p:cNvPr>
          <p:cNvSpPr txBox="1">
            <a:spLocks/>
          </p:cNvSpPr>
          <p:nvPr/>
        </p:nvSpPr>
        <p:spPr>
          <a:xfrm>
            <a:off x="1418582" y="691129"/>
            <a:ext cx="107734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pPr>
              <a:lnSpc>
                <a:spcPct val="114000"/>
              </a:lnSpc>
            </a:pPr>
            <a:r>
              <a:rPr lang="en-AU" sz="3200" dirty="0"/>
              <a:t>What is direct disability discrimination? </a:t>
            </a:r>
          </a:p>
        </p:txBody>
      </p:sp>
    </p:spTree>
    <p:extLst>
      <p:ext uri="{BB962C8B-B14F-4D97-AF65-F5344CB8AC3E}">
        <p14:creationId xmlns:p14="http://schemas.microsoft.com/office/powerpoint/2010/main" val="357381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38F61C6-A472-1B46-836B-4C1CC124E527}"/>
              </a:ext>
            </a:extLst>
          </p:cNvPr>
          <p:cNvSpPr>
            <a:spLocks noGrp="1"/>
          </p:cNvSpPr>
          <p:nvPr>
            <p:ph type="sldNum" sz="quarter" idx="12"/>
          </p:nvPr>
        </p:nvSpPr>
        <p:spPr/>
        <p:txBody>
          <a:bodyPr/>
          <a:lstStyle/>
          <a:p>
            <a:fld id="{F6AC30FE-F817-CB4D-A594-AECBC303F8F0}" type="slidenum">
              <a:rPr lang="en-AU" smtClean="0"/>
              <a:t>7</a:t>
            </a:fld>
            <a:endParaRPr lang="en-AU"/>
          </a:p>
        </p:txBody>
      </p:sp>
      <p:sp>
        <p:nvSpPr>
          <p:cNvPr id="7"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6" name="Content Placeholder 2">
            <a:extLst>
              <a:ext uri="{FF2B5EF4-FFF2-40B4-BE49-F238E27FC236}">
                <a16:creationId xmlns:a16="http://schemas.microsoft.com/office/drawing/2014/main" id="{3E66EFEA-FB8F-234F-B370-54653A801A14}"/>
              </a:ext>
            </a:extLst>
          </p:cNvPr>
          <p:cNvSpPr txBox="1">
            <a:spLocks/>
          </p:cNvSpPr>
          <p:nvPr/>
        </p:nvSpPr>
        <p:spPr>
          <a:xfrm>
            <a:off x="1418582" y="2098368"/>
            <a:ext cx="8719828" cy="3833801"/>
          </a:xfrm>
          <a:prstGeom prst="rect">
            <a:avLst/>
          </a:prstGeom>
        </p:spPr>
        <p:txBody>
          <a:bodyPr vert="horz" lIns="91440" tIns="45720" rIns="91440" bIns="45720" rtlCol="0">
            <a:normAutofit/>
          </a:bodyPr>
          <a:lstStyle>
            <a:lvl1pPr marL="0" indent="0" algn="l" defTabSz="914400" rtl="0" eaLnBrk="1" latinLnBrk="0" hangingPunct="1">
              <a:lnSpc>
                <a:spcPct val="114000"/>
              </a:lnSpc>
              <a:spcBef>
                <a:spcPts val="1000"/>
              </a:spcBef>
              <a:buClr>
                <a:schemeClr val="accent4"/>
              </a:buClr>
              <a:buFont typeface="Wingdings" pitchFamily="2" charset="2"/>
              <a:buNone/>
              <a:defRPr sz="2000" b="1" kern="1200">
                <a:solidFill>
                  <a:schemeClr val="accent2"/>
                </a:solidFill>
                <a:latin typeface="+mn-lt"/>
                <a:ea typeface="+mn-ea"/>
                <a:cs typeface="+mn-cs"/>
              </a:defRPr>
            </a:lvl1pPr>
            <a:lvl2pPr marL="230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684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144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1598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1000"/>
              </a:spcAft>
            </a:pPr>
            <a:r>
              <a:rPr lang="en-AU" sz="2400" b="0" dirty="0">
                <a:solidFill>
                  <a:schemeClr val="tx1"/>
                </a:solidFill>
              </a:rPr>
              <a:t>Indirect discrimination is when employers or service providers put in place conditions or requirements that appear to treat everyone the same but that actually disadvantage some people because of their disability. </a:t>
            </a:r>
          </a:p>
          <a:p>
            <a:pPr>
              <a:spcBef>
                <a:spcPts val="600"/>
              </a:spcBef>
              <a:spcAft>
                <a:spcPts val="1000"/>
              </a:spcAft>
            </a:pPr>
            <a:r>
              <a:rPr lang="en-US" sz="2400" dirty="0">
                <a:solidFill>
                  <a:srgbClr val="36484C"/>
                </a:solidFill>
              </a:rPr>
              <a:t>For example: </a:t>
            </a:r>
            <a:r>
              <a:rPr lang="en-US" sz="2400" b="0" dirty="0" err="1">
                <a:solidFill>
                  <a:srgbClr val="36484C"/>
                </a:solidFill>
              </a:rPr>
              <a:t>i</a:t>
            </a:r>
            <a:r>
              <a:rPr lang="en-AU" sz="2400" b="0" dirty="0">
                <a:solidFill>
                  <a:schemeClr val="tx1"/>
                </a:solidFill>
              </a:rPr>
              <a:t>t could be indirect discrimination if an employer required a deaf employee to attend meetings where no Auslan interpreter were provided; the employee would be at a serious disadvantage.</a:t>
            </a:r>
          </a:p>
          <a:p>
            <a:pPr>
              <a:spcBef>
                <a:spcPts val="600"/>
              </a:spcBef>
            </a:pPr>
            <a:endParaRPr lang="en-AU" sz="2400" b="0" dirty="0">
              <a:solidFill>
                <a:schemeClr val="tx1"/>
              </a:solidFill>
            </a:endParaRPr>
          </a:p>
          <a:p>
            <a:endParaRPr lang="en-AU" dirty="0">
              <a:solidFill>
                <a:schemeClr val="tx1"/>
              </a:solidFill>
            </a:endParaRPr>
          </a:p>
        </p:txBody>
      </p:sp>
      <p:sp>
        <p:nvSpPr>
          <p:cNvPr id="9" name="Title 1">
            <a:extLst>
              <a:ext uri="{FF2B5EF4-FFF2-40B4-BE49-F238E27FC236}">
                <a16:creationId xmlns:a16="http://schemas.microsoft.com/office/drawing/2014/main" id="{049A9AB9-50DF-5D45-B413-98306087447E}"/>
              </a:ext>
            </a:extLst>
          </p:cNvPr>
          <p:cNvSpPr txBox="1">
            <a:spLocks/>
          </p:cNvSpPr>
          <p:nvPr/>
        </p:nvSpPr>
        <p:spPr>
          <a:xfrm>
            <a:off x="1418582" y="691129"/>
            <a:ext cx="107734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pPr>
              <a:lnSpc>
                <a:spcPct val="114000"/>
              </a:lnSpc>
            </a:pPr>
            <a:r>
              <a:rPr lang="en-AU" sz="3200" dirty="0"/>
              <a:t>What is indirect disability discrimination? </a:t>
            </a:r>
          </a:p>
        </p:txBody>
      </p:sp>
    </p:spTree>
    <p:extLst>
      <p:ext uri="{BB962C8B-B14F-4D97-AF65-F5344CB8AC3E}">
        <p14:creationId xmlns:p14="http://schemas.microsoft.com/office/powerpoint/2010/main" val="126789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218" y="2818116"/>
            <a:ext cx="9746162" cy="2540635"/>
          </a:xfrm>
        </p:spPr>
        <p:txBody>
          <a:bodyPr>
            <a:normAutofit/>
          </a:bodyPr>
          <a:lstStyle/>
          <a:p>
            <a:pPr marL="536575" lvl="0" indent="-536575">
              <a:spcBef>
                <a:spcPts val="600"/>
              </a:spcBef>
              <a:spcAft>
                <a:spcPts val="1000"/>
              </a:spcAft>
              <a:buFont typeface="Wingdings" panose="05000000000000000000" pitchFamily="2" charset="2"/>
              <a:buChar char="§"/>
            </a:pPr>
            <a:r>
              <a:rPr lang="en-AU" sz="2400" b="0" dirty="0">
                <a:solidFill>
                  <a:schemeClr val="tx1"/>
                </a:solidFill>
              </a:rPr>
              <a:t>uses a palliative, therapeutic or assistive device</a:t>
            </a:r>
          </a:p>
          <a:p>
            <a:pPr marL="536575" lvl="0" indent="-536575">
              <a:spcBef>
                <a:spcPts val="600"/>
              </a:spcBef>
              <a:spcAft>
                <a:spcPts val="1000"/>
              </a:spcAft>
              <a:buFont typeface="Wingdings" panose="05000000000000000000" pitchFamily="2" charset="2"/>
              <a:buChar char="§"/>
            </a:pPr>
            <a:r>
              <a:rPr lang="en-AU" sz="2400" b="0" dirty="0">
                <a:solidFill>
                  <a:schemeClr val="tx1"/>
                </a:solidFill>
              </a:rPr>
              <a:t>is accompanied by a carer, interpreter, reader or assistant</a:t>
            </a:r>
          </a:p>
          <a:p>
            <a:pPr marL="536575" indent="-536575">
              <a:spcBef>
                <a:spcPts val="600"/>
              </a:spcBef>
              <a:spcAft>
                <a:spcPts val="1000"/>
              </a:spcAft>
              <a:buFont typeface="Wingdings" panose="05000000000000000000" pitchFamily="2" charset="2"/>
              <a:buChar char="§"/>
            </a:pPr>
            <a:r>
              <a:rPr lang="en-AU" sz="2400" b="0" dirty="0">
                <a:solidFill>
                  <a:schemeClr val="tx1"/>
                </a:solidFill>
              </a:rPr>
              <a:t>is accompanied by a guide or hearing dog or other trained assistance animal. </a:t>
            </a:r>
            <a:endParaRPr lang="en-AU" sz="2400" dirty="0"/>
          </a:p>
        </p:txBody>
      </p:sp>
      <p:sp>
        <p:nvSpPr>
          <p:cNvPr id="5" name="Slide Number Placeholder 4"/>
          <p:cNvSpPr>
            <a:spLocks noGrp="1"/>
          </p:cNvSpPr>
          <p:nvPr>
            <p:ph type="sldNum" sz="quarter" idx="12"/>
          </p:nvPr>
        </p:nvSpPr>
        <p:spPr/>
        <p:txBody>
          <a:bodyPr/>
          <a:lstStyle/>
          <a:p>
            <a:fld id="{F6AC30FE-F817-CB4D-A594-AECBC303F8F0}" type="slidenum">
              <a:rPr lang="en-AU" smtClean="0"/>
              <a:t>8</a:t>
            </a:fld>
            <a:endParaRPr lang="en-AU"/>
          </a:p>
        </p:txBody>
      </p:sp>
      <p:sp>
        <p:nvSpPr>
          <p:cNvPr id="6"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a:xfrm>
            <a:off x="838200" y="6356350"/>
            <a:ext cx="5253990" cy="501650"/>
          </a:xfrm>
        </p:spPr>
        <p:txBody>
          <a:bodyPr/>
          <a:lstStyle/>
          <a:p>
            <a:endParaRPr lang="en-AU" dirty="0"/>
          </a:p>
          <a:p>
            <a:r>
              <a:rPr lang="en-AU" dirty="0"/>
              <a:t>Introduction to the </a:t>
            </a:r>
            <a:r>
              <a:rPr lang="en-AU" i="1" dirty="0"/>
              <a:t>Disability Discrimination Act 1992 </a:t>
            </a:r>
            <a:r>
              <a:rPr lang="en-AU" dirty="0"/>
              <a:t>and the Disability Standards for Education 2005</a:t>
            </a:r>
          </a:p>
          <a:p>
            <a:endParaRPr lang="en-AU" dirty="0"/>
          </a:p>
        </p:txBody>
      </p:sp>
      <p:sp>
        <p:nvSpPr>
          <p:cNvPr id="7" name="Text Placeholder 5">
            <a:extLst>
              <a:ext uri="{FF2B5EF4-FFF2-40B4-BE49-F238E27FC236}">
                <a16:creationId xmlns:a16="http://schemas.microsoft.com/office/drawing/2014/main" id="{99A4F09F-71C1-C54B-A572-FB4E374CF1D1}"/>
              </a:ext>
            </a:extLst>
          </p:cNvPr>
          <p:cNvSpPr txBox="1">
            <a:spLocks/>
          </p:cNvSpPr>
          <p:nvPr/>
        </p:nvSpPr>
        <p:spPr>
          <a:xfrm>
            <a:off x="1295218" y="1706791"/>
            <a:ext cx="7949882" cy="657225"/>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Clr>
                <a:schemeClr val="accent4"/>
              </a:buClr>
              <a:buFont typeface="Wingdings" pitchFamily="2" charset="2"/>
              <a:buNone/>
              <a:defRPr sz="2000" b="1" kern="1200">
                <a:solidFill>
                  <a:schemeClr val="accent2"/>
                </a:solidFill>
                <a:latin typeface="+mn-lt"/>
                <a:ea typeface="+mn-ea"/>
                <a:cs typeface="+mn-cs"/>
              </a:defRPr>
            </a:lvl1pPr>
            <a:lvl2pPr marL="230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684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144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1598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AU" sz="2400" dirty="0">
                <a:solidFill>
                  <a:schemeClr val="tx1"/>
                </a:solidFill>
              </a:rPr>
              <a:t>Discrimination is unlawful if it occurs where a person with a disability: </a:t>
            </a:r>
          </a:p>
        </p:txBody>
      </p:sp>
      <p:sp>
        <p:nvSpPr>
          <p:cNvPr id="8" name="Title 1">
            <a:extLst>
              <a:ext uri="{FF2B5EF4-FFF2-40B4-BE49-F238E27FC236}">
                <a16:creationId xmlns:a16="http://schemas.microsoft.com/office/drawing/2014/main" id="{049A9AB9-50DF-5D45-B413-98306087447E}"/>
              </a:ext>
            </a:extLst>
          </p:cNvPr>
          <p:cNvSpPr txBox="1">
            <a:spLocks/>
          </p:cNvSpPr>
          <p:nvPr/>
        </p:nvSpPr>
        <p:spPr>
          <a:xfrm>
            <a:off x="1295218" y="5035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AU" sz="3200" dirty="0"/>
              <a:t>When is discrimination unlawful? </a:t>
            </a:r>
          </a:p>
        </p:txBody>
      </p:sp>
    </p:spTree>
    <p:extLst>
      <p:ext uri="{BB962C8B-B14F-4D97-AF65-F5344CB8AC3E}">
        <p14:creationId xmlns:p14="http://schemas.microsoft.com/office/powerpoint/2010/main" val="736238960"/>
      </p:ext>
    </p:extLst>
  </p:cSld>
  <p:clrMapOvr>
    <a:masterClrMapping/>
  </p:clrMapOvr>
</p:sld>
</file>

<file path=ppt/theme/theme1.xml><?xml version="1.0" encoding="utf-8"?>
<a:theme xmlns:a="http://schemas.openxmlformats.org/drawingml/2006/main" name="NCCD-DSE DDA Powerpoint">
  <a:themeElements>
    <a:clrScheme name="NCCD (white)">
      <a:dk1>
        <a:srgbClr val="36484C"/>
      </a:dk1>
      <a:lt1>
        <a:srgbClr val="FFFFFF"/>
      </a:lt1>
      <a:dk2>
        <a:srgbClr val="36484C"/>
      </a:dk2>
      <a:lt2>
        <a:srgbClr val="BEC8C8"/>
      </a:lt2>
      <a:accent1>
        <a:srgbClr val="3E5358"/>
      </a:accent1>
      <a:accent2>
        <a:srgbClr val="2F91AF"/>
      </a:accent2>
      <a:accent3>
        <a:srgbClr val="217478"/>
      </a:accent3>
      <a:accent4>
        <a:srgbClr val="DB8A54"/>
      </a:accent4>
      <a:accent5>
        <a:srgbClr val="D6AB78"/>
      </a:accent5>
      <a:accent6>
        <a:srgbClr val="F1AE62"/>
      </a:accent6>
      <a:hlink>
        <a:srgbClr val="217478"/>
      </a:hlink>
      <a:folHlink>
        <a:srgbClr val="21747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CD-PowerPoint-Template.pptx" id="{E981973C-C4DF-EA4E-BE5C-C771E5C791E8}" vid="{A1A2B9EA-005A-DA4F-AE4C-098DCCDB1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NCCD-DSE DDA Powerpoint.potx</Template>
  <TotalTime>5092</TotalTime>
  <Words>1749</Words>
  <Application>Microsoft Office PowerPoint</Application>
  <PresentationFormat>Widescreen</PresentationFormat>
  <Paragraphs>162</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Courier New</vt:lpstr>
      <vt:lpstr>Wingdings</vt:lpstr>
      <vt:lpstr>NCCD-DSE DDA Powerpoint</vt:lpstr>
      <vt:lpstr>Introduction to the Disability Discrimination Act 1992 and the Disability Standards for Education 2005</vt:lpstr>
      <vt:lpstr>Disability Discrimination Act 1992</vt:lpstr>
      <vt:lpstr>Overview of the DDA</vt:lpstr>
      <vt:lpstr>How is disability defined under the DDA? </vt:lpstr>
      <vt:lpstr>How is disability defined under the DDA? </vt:lpstr>
      <vt:lpstr>PowerPoint Presentation</vt:lpstr>
      <vt:lpstr>PowerPoint Presentation</vt:lpstr>
      <vt:lpstr>PowerPoint Presentation</vt:lpstr>
      <vt:lpstr>PowerPoint Presentation</vt:lpstr>
      <vt:lpstr>PowerPoint Presentation</vt:lpstr>
      <vt:lpstr>Disability Standards for Education 2005</vt:lpstr>
      <vt:lpstr>PowerPoint Presentation</vt:lpstr>
      <vt:lpstr>PowerPoint Presentation</vt:lpstr>
      <vt:lpstr>What does ‘on the same basis’ mean? </vt:lpstr>
      <vt:lpstr>Obligations of education providers</vt:lpstr>
      <vt:lpstr>Obligation 1: Consultation</vt:lpstr>
      <vt:lpstr>Obligation 2: Make reasonable adjustments</vt:lpstr>
      <vt:lpstr>Obligation 3: Eliminate harassment and discrimination</vt:lpstr>
      <vt:lpstr>What is the connection between the DDA, the Standards and the NCCD?</vt:lpstr>
      <vt:lpstr>Where can I access further professional learning about the DDA and the Standards?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Disability Discrimination Act 1992 and the Disability Standards for Education 2005</dc:title>
  <dc:subject/>
  <dc:creator/>
  <cp:keywords/>
  <dc:description/>
  <cp:lastModifiedBy>May Aung</cp:lastModifiedBy>
  <cp:revision>270</cp:revision>
  <dcterms:created xsi:type="dcterms:W3CDTF">2018-09-24T05:39:20Z</dcterms:created>
  <dcterms:modified xsi:type="dcterms:W3CDTF">2022-10-03T00:12:58Z</dcterms:modified>
  <cp:category/>
</cp:coreProperties>
</file>