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9"/>
  </p:notesMasterIdLst>
  <p:sldIdLst>
    <p:sldId id="256" r:id="rId2"/>
    <p:sldId id="261" r:id="rId3"/>
    <p:sldId id="273" r:id="rId4"/>
    <p:sldId id="274" r:id="rId5"/>
    <p:sldId id="276" r:id="rId6"/>
    <p:sldId id="275" r:id="rId7"/>
    <p:sldId id="27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i, Frieda" initials="LF" lastIdx="6" clrIdx="1">
    <p:extLst>
      <p:ext uri="{19B8F6BF-5375-455C-9EA6-DF929625EA0E}">
        <p15:presenceInfo xmlns:p15="http://schemas.microsoft.com/office/powerpoint/2012/main" userId="S-1-5-21-484763869-1532298954-1801674531-1158" providerId="AD"/>
      </p:ext>
    </p:extLst>
  </p:cmAuthor>
  <p:cmAuthor id="2" name="Wilson, Trish" initials="WT" lastIdx="28" clrIdx="0">
    <p:extLst>
      <p:ext uri="{19B8F6BF-5375-455C-9EA6-DF929625EA0E}">
        <p15:presenceInfo xmlns:p15="http://schemas.microsoft.com/office/powerpoint/2012/main" userId="S-1-5-21-1165393157-1467447052-924725345-7439" providerId="AD"/>
      </p:ext>
    </p:extLst>
  </p:cmAuthor>
  <p:cmAuthor id="3" name="Booth, Lucy" initials="BL" lastIdx="4" clrIdx="2">
    <p:extLst>
      <p:ext uri="{19B8F6BF-5375-455C-9EA6-DF929625EA0E}">
        <p15:presenceInfo xmlns:p15="http://schemas.microsoft.com/office/powerpoint/2012/main" userId="S-1-5-21-1165393157-1467447052-924725345-9908" providerId="AD"/>
      </p:ext>
    </p:extLst>
  </p:cmAuthor>
  <p:cmAuthor id="4" name="Len, Vanessa" initials="LV" lastIdx="1" clrIdx="3">
    <p:extLst>
      <p:ext uri="{19B8F6BF-5375-455C-9EA6-DF929625EA0E}">
        <p15:presenceInfo xmlns:p15="http://schemas.microsoft.com/office/powerpoint/2012/main" userId="S-1-5-21-1165393157-1467447052-924725345-3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776A"/>
    <a:srgbClr val="E1BCB6"/>
    <a:srgbClr val="F0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5663" autoAdjust="0"/>
  </p:normalViewPr>
  <p:slideViewPr>
    <p:cSldViewPr snapToGrid="0" snapToObjects="1">
      <p:cViewPr varScale="1">
        <p:scale>
          <a:sx n="54" d="100"/>
          <a:sy n="54"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9877D-4FC1-7B49-8690-46C033727347}" type="datetimeFigureOut">
              <a:rPr lang="en-AU" smtClean="0"/>
              <a:t>3/10/2022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13823-12CE-AC4E-8D7E-190FE656972E}" type="slidenum">
              <a:rPr lang="en-AU" smtClean="0"/>
              <a:t>‹#›</a:t>
            </a:fld>
            <a:endParaRPr lang="en-AU"/>
          </a:p>
        </p:txBody>
      </p:sp>
    </p:spTree>
    <p:extLst>
      <p:ext uri="{BB962C8B-B14F-4D97-AF65-F5344CB8AC3E}">
        <p14:creationId xmlns:p14="http://schemas.microsoft.com/office/powerpoint/2010/main" val="44268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presentation is designed</a:t>
            </a:r>
            <a:r>
              <a:rPr lang="en-AU" baseline="0" dirty="0"/>
              <a:t> to assist understanding of the categories of disability for school teams.</a:t>
            </a:r>
            <a:endParaRPr lang="en-AU" dirty="0"/>
          </a:p>
          <a:p>
            <a:endParaRPr lang="en-AU" b="1" dirty="0"/>
          </a:p>
          <a:p>
            <a:r>
              <a:rPr lang="en-AU" b="1" dirty="0"/>
              <a:t>Useful materials: </a:t>
            </a:r>
          </a:p>
          <a:p>
            <a:r>
              <a:rPr lang="en-AU" b="1" dirty="0"/>
              <a:t>Categories of disability information</a:t>
            </a:r>
            <a:r>
              <a:rPr lang="en-AU" b="0" baseline="0" dirty="0"/>
              <a:t>:</a:t>
            </a:r>
            <a:r>
              <a:rPr lang="en-AU" baseline="0" dirty="0"/>
              <a:t> www.nccd.edu.au/wider-support-materials/definitions-disability-and-nccd-categories</a:t>
            </a:r>
          </a:p>
          <a:p>
            <a:r>
              <a:rPr lang="en-AU" b="1" baseline="0" dirty="0"/>
              <a:t>Broad categories of disability </a:t>
            </a:r>
            <a:r>
              <a:rPr lang="en-AU" b="0" baseline="0" dirty="0"/>
              <a:t>(printable): </a:t>
            </a:r>
            <a:r>
              <a:rPr lang="en-US" b="0" baseline="0" dirty="0"/>
              <a:t>www.nccd.edu.au/sites/default/files/categories_of_disability.pdf</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1" baseline="0" dirty="0"/>
              <a:t>Case studies</a:t>
            </a:r>
            <a:r>
              <a:rPr lang="en-AU" b="0" baseline="0" dirty="0"/>
              <a:t> (if you would prefer to consider hypothetical case studies rather than students at your school): www.nccd.edu.au/resources-and-tools/case-studies</a:t>
            </a:r>
          </a:p>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0</a:t>
            </a:fld>
            <a:endParaRPr lang="en-AU"/>
          </a:p>
        </p:txBody>
      </p:sp>
    </p:spTree>
    <p:extLst>
      <p:ext uri="{BB962C8B-B14F-4D97-AF65-F5344CB8AC3E}">
        <p14:creationId xmlns:p14="http://schemas.microsoft.com/office/powerpoint/2010/main" val="1812175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u="none" strike="noStrike" kern="1200" baseline="0" dirty="0">
                <a:solidFill>
                  <a:schemeClr val="tx1"/>
                </a:solidFill>
                <a:latin typeface="+mn-lt"/>
                <a:ea typeface="+mn-ea"/>
                <a:cs typeface="+mn-cs"/>
              </a:rPr>
              <a:t>Students with disability confirmation or verification who are receiving targeted, specialist supports are only a subset of those students who meet the definition of disability under the DDA and obligations under the Standards and may be included in the NCCD.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u="none" strike="noStrike" kern="1200" baseline="0" dirty="0">
                <a:solidFill>
                  <a:schemeClr val="tx1"/>
                </a:solidFill>
                <a:latin typeface="+mn-lt"/>
                <a:ea typeface="+mn-ea"/>
                <a:cs typeface="+mn-cs"/>
              </a:rPr>
              <a:t>For this reason it is important for schools to have processes in place to identify whether the student who is receiving an adjustment meets the DDA definition of disability and the school’s obligations under the Standards. Professional learning about the DDA and Standards and ongoing discussion in the school will support teachers in identifying and responding to students with disability.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u="none" strike="noStrike" kern="1200" baseline="0" dirty="0">
                <a:solidFill>
                  <a:schemeClr val="tx1"/>
                </a:solidFill>
                <a:latin typeface="+mn-lt"/>
                <a:ea typeface="+mn-ea"/>
                <a:cs typeface="+mn-cs"/>
              </a:rPr>
              <a:t>Find more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u="none" strike="noStrike" kern="1200" baseline="0" dirty="0">
                <a:solidFill>
                  <a:schemeClr val="tx1"/>
                </a:solidFill>
                <a:latin typeface="+mn-lt"/>
                <a:ea typeface="+mn-ea"/>
                <a:cs typeface="+mn-cs"/>
              </a:rPr>
              <a:t>Definitions of disability and the NCCD categories</a:t>
            </a:r>
            <a:r>
              <a:rPr lang="en-AU" sz="1200" b="0" i="0" u="none" strike="noStrike" kern="1200" baseline="0" dirty="0">
                <a:solidFill>
                  <a:schemeClr val="tx1"/>
                </a:solidFill>
                <a:latin typeface="+mn-lt"/>
                <a:ea typeface="+mn-ea"/>
                <a:cs typeface="+mn-cs"/>
              </a:rPr>
              <a:t>: https://www.nccd.edu.au/wider-support-materials/definitions-disability-and-nccd-categories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1" u="none" strike="noStrike" kern="1200" baseline="0" dirty="0">
                <a:solidFill>
                  <a:schemeClr val="tx1"/>
                </a:solidFill>
                <a:latin typeface="+mn-lt"/>
                <a:ea typeface="+mn-ea"/>
                <a:cs typeface="+mn-cs"/>
              </a:rPr>
              <a:t>Disability Discrimination Act 1992</a:t>
            </a:r>
            <a:r>
              <a:rPr lang="en-AU" sz="1200" b="0" i="0" u="none" strike="noStrike" kern="1200" baseline="0" dirty="0">
                <a:solidFill>
                  <a:schemeClr val="tx1"/>
                </a:solidFill>
                <a:latin typeface="+mn-lt"/>
                <a:ea typeface="+mn-ea"/>
                <a:cs typeface="+mn-cs"/>
              </a:rPr>
              <a:t>: https://www.legislation.gov.au/Series/C2004A04426</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2</a:t>
            </a:fld>
            <a:endParaRPr lang="en-AU"/>
          </a:p>
        </p:txBody>
      </p:sp>
    </p:spTree>
    <p:extLst>
      <p:ext uri="{BB962C8B-B14F-4D97-AF65-F5344CB8AC3E}">
        <p14:creationId xmlns:p14="http://schemas.microsoft.com/office/powerpoint/2010/main" val="2391754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u="none" strike="noStrike" kern="1200" baseline="0" dirty="0">
                <a:solidFill>
                  <a:schemeClr val="tx1"/>
                </a:solidFill>
                <a:latin typeface="+mn-lt"/>
                <a:ea typeface="+mn-ea"/>
                <a:cs typeface="+mn-cs"/>
              </a:rPr>
              <a:t>Where the student’s condition does not have a functional impact on their schooling or require monitoring, the student should not be included in the NCCD. For example, a student who wears glasses to correct mild vision impairment, and needs no further educational assessment, monitoring or support in relation to their eyesight, should not be included in the NCCD.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dirty="0">
                <a:solidFill>
                  <a:schemeClr val="tx1"/>
                </a:solidFill>
                <a:effectLst/>
                <a:latin typeface="+mn-lt"/>
                <a:ea typeface="+mn-ea"/>
                <a:cs typeface="+mn-cs"/>
              </a:rPr>
              <a:t>The student also needs to be counted in the school’s census in order to be included in the NCCD</a:t>
            </a:r>
            <a:r>
              <a:rPr lang="en-AU" sz="1200" kern="1200" dirty="0">
                <a:solidFill>
                  <a:schemeClr val="tx1"/>
                </a:solidFill>
                <a:effectLst/>
                <a:latin typeface="+mn-lt"/>
                <a:ea typeface="+mn-ea"/>
                <a:cs typeface="+mn-cs"/>
              </a:rPr>
              <a:t>.</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3</a:t>
            </a:fld>
            <a:endParaRPr lang="en-AU"/>
          </a:p>
        </p:txBody>
      </p:sp>
    </p:spTree>
    <p:extLst>
      <p:ext uri="{BB962C8B-B14F-4D97-AF65-F5344CB8AC3E}">
        <p14:creationId xmlns:p14="http://schemas.microsoft.com/office/powerpoint/2010/main" val="39077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For more information:</a:t>
            </a:r>
          </a:p>
          <a:p>
            <a:r>
              <a:rPr lang="en-AU" b="1" dirty="0"/>
              <a:t>NCDD categories and an infographic</a:t>
            </a:r>
            <a:r>
              <a:rPr lang="en-AU" dirty="0"/>
              <a:t>:</a:t>
            </a:r>
            <a:r>
              <a:rPr lang="en-AU" baseline="0" dirty="0"/>
              <a:t> www.nccd.edu.au/wider-support-materials/definitions-disability-and-nccd-categories</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4</a:t>
            </a:fld>
            <a:endParaRPr lang="en-AU"/>
          </a:p>
        </p:txBody>
      </p:sp>
    </p:spTree>
    <p:extLst>
      <p:ext uri="{BB962C8B-B14F-4D97-AF65-F5344CB8AC3E}">
        <p14:creationId xmlns:p14="http://schemas.microsoft.com/office/powerpoint/2010/main" val="204925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Schools should select whichever disability category has the greatest impact on the student’s learning or participation in education </a:t>
            </a:r>
            <a:r>
              <a:rPr lang="en-AU" sz="1200" dirty="0">
                <a:latin typeface="Verdana" panose="020B0604030504040204" pitchFamily="34" charset="0"/>
                <a:ea typeface="Verdana" panose="020B0604030504040204" pitchFamily="34" charset="0"/>
              </a:rPr>
              <a:t>– </a:t>
            </a:r>
            <a:r>
              <a:rPr lang="en-AU" sz="1200" dirty="0"/>
              <a:t>whichever is the main driver or focus of the adjustments being provided.</a:t>
            </a:r>
          </a:p>
          <a:p>
            <a:endParaRPr lang="en-AU" sz="1200" dirty="0"/>
          </a:p>
          <a:p>
            <a:r>
              <a:rPr lang="en-AU" sz="1200" dirty="0"/>
              <a:t>If a student has </a:t>
            </a:r>
            <a:r>
              <a:rPr lang="en-AU" sz="1200" b="1" dirty="0"/>
              <a:t>multiple disabilities </a:t>
            </a:r>
            <a:r>
              <a:rPr lang="en-AU" sz="1200" dirty="0"/>
              <a:t>or does not readily fit within one category, schools should select the disability category that requires the greatest extent of reasonable adjustment to enable the student to access and participate in education.</a:t>
            </a:r>
            <a:endParaRPr lang="en-AU" sz="1200" dirty="0">
              <a:highlight>
                <a:srgbClr val="FFFF00"/>
              </a:highlight>
            </a:endParaRPr>
          </a:p>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5</a:t>
            </a:fld>
            <a:endParaRPr lang="en-AU"/>
          </a:p>
        </p:txBody>
      </p:sp>
    </p:spTree>
    <p:extLst>
      <p:ext uri="{BB962C8B-B14F-4D97-AF65-F5344CB8AC3E}">
        <p14:creationId xmlns:p14="http://schemas.microsoft.com/office/powerpoint/2010/main" val="3368282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baseline="0" dirty="0"/>
              <a:t>Case studies</a:t>
            </a:r>
            <a:r>
              <a:rPr lang="en-AU" b="0" baseline="0" dirty="0"/>
              <a:t> (if you would prefer to consider hypothetical case studies rather than students at your school): www.nccd.edu.au/resources-and-tools/case-studies</a:t>
            </a:r>
          </a:p>
        </p:txBody>
      </p:sp>
      <p:sp>
        <p:nvSpPr>
          <p:cNvPr id="4" name="Slide Number Placeholder 3"/>
          <p:cNvSpPr>
            <a:spLocks noGrp="1"/>
          </p:cNvSpPr>
          <p:nvPr>
            <p:ph type="sldNum" sz="quarter" idx="10"/>
          </p:nvPr>
        </p:nvSpPr>
        <p:spPr/>
        <p:txBody>
          <a:bodyPr/>
          <a:lstStyle/>
          <a:p>
            <a:fld id="{9F413823-12CE-AC4E-8D7E-190FE656972E}" type="slidenum">
              <a:rPr lang="en-AU" smtClean="0"/>
              <a:t>6</a:t>
            </a:fld>
            <a:endParaRPr lang="en-AU"/>
          </a:p>
        </p:txBody>
      </p:sp>
    </p:spTree>
    <p:extLst>
      <p:ext uri="{BB962C8B-B14F-4D97-AF65-F5344CB8AC3E}">
        <p14:creationId xmlns:p14="http://schemas.microsoft.com/office/powerpoint/2010/main" val="3503112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91B587F-8F17-5E40-91B0-64FF23FF1A0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91F8DF-31CC-9C4B-8512-4BA3FFD9E940}"/>
              </a:ext>
            </a:extLst>
          </p:cNvPr>
          <p:cNvSpPr>
            <a:spLocks noGrp="1"/>
          </p:cNvSpPr>
          <p:nvPr>
            <p:ph type="ctrTitle"/>
          </p:nvPr>
        </p:nvSpPr>
        <p:spPr>
          <a:xfrm>
            <a:off x="1524000" y="2175164"/>
            <a:ext cx="4724400" cy="1937472"/>
          </a:xfrm>
        </p:spPr>
        <p:txBody>
          <a:bodyPr anchor="b">
            <a:normAutofit/>
          </a:bodyPr>
          <a:lstStyle>
            <a:lvl1pPr algn="l">
              <a:defRPr sz="3200">
                <a:solidFill>
                  <a:schemeClr val="bg1"/>
                </a:solidFill>
              </a:defRPr>
            </a:lvl1pPr>
          </a:lstStyle>
          <a:p>
            <a:r>
              <a:rPr lang="en-US"/>
              <a:t>Click to edit Master title style</a:t>
            </a:r>
            <a:endParaRPr lang="en-AU" dirty="0"/>
          </a:p>
        </p:txBody>
      </p:sp>
      <p:sp>
        <p:nvSpPr>
          <p:cNvPr id="3" name="Subtitle 2">
            <a:extLst>
              <a:ext uri="{FF2B5EF4-FFF2-40B4-BE49-F238E27FC236}">
                <a16:creationId xmlns:a16="http://schemas.microsoft.com/office/drawing/2014/main" id="{8C86C6D9-2956-4841-B1BC-4F3A1DFF0C3B}"/>
              </a:ext>
            </a:extLst>
          </p:cNvPr>
          <p:cNvSpPr>
            <a:spLocks noGrp="1"/>
          </p:cNvSpPr>
          <p:nvPr>
            <p:ph type="subTitle" idx="1"/>
          </p:nvPr>
        </p:nvSpPr>
        <p:spPr>
          <a:xfrm>
            <a:off x="1524000" y="4455030"/>
            <a:ext cx="4724400" cy="1030288"/>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
        <p:nvSpPr>
          <p:cNvPr id="4" name="Date Placeholder 3">
            <a:extLst>
              <a:ext uri="{FF2B5EF4-FFF2-40B4-BE49-F238E27FC236}">
                <a16:creationId xmlns:a16="http://schemas.microsoft.com/office/drawing/2014/main" id="{C8025D07-19C5-6F46-BD71-E15E07718A86}"/>
              </a:ext>
            </a:extLst>
          </p:cNvPr>
          <p:cNvSpPr>
            <a:spLocks noGrp="1"/>
          </p:cNvSpPr>
          <p:nvPr>
            <p:ph type="dt" sz="half" idx="10"/>
          </p:nvPr>
        </p:nvSpPr>
        <p:spPr/>
        <p:txBody>
          <a:bodyPr/>
          <a:lstStyle/>
          <a:p>
            <a:fld id="{FEE92078-CD37-DF4C-8A17-4F542C2CA914}" type="datetime1">
              <a:rPr lang="en-AU" smtClean="0"/>
              <a:t>3/10/2022</a:t>
            </a:fld>
            <a:endParaRPr lang="en-AU"/>
          </a:p>
        </p:txBody>
      </p:sp>
      <p:sp>
        <p:nvSpPr>
          <p:cNvPr id="5" name="Footer Placeholder 4">
            <a:extLst>
              <a:ext uri="{FF2B5EF4-FFF2-40B4-BE49-F238E27FC236}">
                <a16:creationId xmlns:a16="http://schemas.microsoft.com/office/drawing/2014/main" id="{3E024C38-F1B5-0743-B586-34B58F82BB41}"/>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F2474F0-38D4-7B48-A104-299B19CBBD8F}"/>
              </a:ext>
            </a:extLst>
          </p:cNvPr>
          <p:cNvSpPr>
            <a:spLocks noGrp="1"/>
          </p:cNvSpPr>
          <p:nvPr>
            <p:ph type="sldNum" sz="quarter" idx="12"/>
          </p:nvPr>
        </p:nvSpPr>
        <p:spPr/>
        <p:txBody>
          <a:bodyPr/>
          <a:lstStyle/>
          <a:p>
            <a:fld id="{F6AC30FE-F817-CB4D-A594-AECBC303F8F0}" type="slidenum">
              <a:rPr lang="en-AU" smtClean="0"/>
              <a:t>‹#›</a:t>
            </a:fld>
            <a:endParaRPr lang="en-AU"/>
          </a:p>
        </p:txBody>
      </p:sp>
      <p:pic>
        <p:nvPicPr>
          <p:cNvPr id="13" name="Graphic 12">
            <a:extLst>
              <a:ext uri="{FF2B5EF4-FFF2-40B4-BE49-F238E27FC236}">
                <a16:creationId xmlns:a16="http://schemas.microsoft.com/office/drawing/2014/main" id="{DA9A2576-4E03-2A43-BF5A-E353EA0E2E8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73727" y="1288471"/>
            <a:ext cx="1676400" cy="457200"/>
          </a:xfrm>
          <a:prstGeom prst="rect">
            <a:avLst/>
          </a:prstGeom>
        </p:spPr>
      </p:pic>
    </p:spTree>
    <p:extLst>
      <p:ext uri="{BB962C8B-B14F-4D97-AF65-F5344CB8AC3E}">
        <p14:creationId xmlns:p14="http://schemas.microsoft.com/office/powerpoint/2010/main" val="7732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DE99-A6D7-8645-B27C-AFB39CC99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9BC225C-675D-974C-95FE-B0F31DDB2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C09081E0-9D57-C246-A138-05285535A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10B5C5-FD8E-E345-955A-29941CE9CAF5}"/>
              </a:ext>
            </a:extLst>
          </p:cNvPr>
          <p:cNvSpPr>
            <a:spLocks noGrp="1"/>
          </p:cNvSpPr>
          <p:nvPr>
            <p:ph type="dt" sz="half" idx="10"/>
          </p:nvPr>
        </p:nvSpPr>
        <p:spPr/>
        <p:txBody>
          <a:bodyPr/>
          <a:lstStyle/>
          <a:p>
            <a:fld id="{DF8BA586-44C5-734C-83F1-1C8A0E1A9B98}" type="datetime1">
              <a:rPr lang="en-AU" smtClean="0"/>
              <a:t>3/10/2022</a:t>
            </a:fld>
            <a:endParaRPr lang="en-AU"/>
          </a:p>
        </p:txBody>
      </p:sp>
      <p:sp>
        <p:nvSpPr>
          <p:cNvPr id="6" name="Footer Placeholder 5">
            <a:extLst>
              <a:ext uri="{FF2B5EF4-FFF2-40B4-BE49-F238E27FC236}">
                <a16:creationId xmlns:a16="http://schemas.microsoft.com/office/drawing/2014/main" id="{FCE38E2E-9754-FC41-9A70-8FAB1E160FA4}"/>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35294D62-6C6D-6647-9971-D6B15AE7BF1F}"/>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79409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BB73-0C89-1842-A004-76F3C544E8A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CEDA27-2058-4F4E-96E6-25C75E3DC7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1841B8-1441-0A4E-BD20-27D0EC9FE7B9}"/>
              </a:ext>
            </a:extLst>
          </p:cNvPr>
          <p:cNvSpPr>
            <a:spLocks noGrp="1"/>
          </p:cNvSpPr>
          <p:nvPr>
            <p:ph type="dt" sz="half" idx="10"/>
          </p:nvPr>
        </p:nvSpPr>
        <p:spPr/>
        <p:txBody>
          <a:bodyPr/>
          <a:lstStyle/>
          <a:p>
            <a:fld id="{C439ECA5-0EB9-E149-B55A-27916FDBC6B8}" type="datetime1">
              <a:rPr lang="en-AU" smtClean="0"/>
              <a:t>3/10/2022</a:t>
            </a:fld>
            <a:endParaRPr lang="en-AU"/>
          </a:p>
        </p:txBody>
      </p:sp>
      <p:sp>
        <p:nvSpPr>
          <p:cNvPr id="5" name="Footer Placeholder 4">
            <a:extLst>
              <a:ext uri="{FF2B5EF4-FFF2-40B4-BE49-F238E27FC236}">
                <a16:creationId xmlns:a16="http://schemas.microsoft.com/office/drawing/2014/main" id="{201468C8-888E-7D46-899D-602A2BDF1DE2}"/>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5F0600AF-664B-214C-93CB-E6CBC17D0089}"/>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20528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96436-FC66-0A4A-A513-4214BB23F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864AB5A-ACD3-1345-84D7-D50A121042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F13BAE-0922-3B47-8EEF-FFD5C9344AAD}"/>
              </a:ext>
            </a:extLst>
          </p:cNvPr>
          <p:cNvSpPr>
            <a:spLocks noGrp="1"/>
          </p:cNvSpPr>
          <p:nvPr>
            <p:ph type="dt" sz="half" idx="10"/>
          </p:nvPr>
        </p:nvSpPr>
        <p:spPr/>
        <p:txBody>
          <a:bodyPr/>
          <a:lstStyle/>
          <a:p>
            <a:fld id="{226300E4-F7DC-7848-8E42-703E6F0CA738}" type="datetime1">
              <a:rPr lang="en-AU" smtClean="0"/>
              <a:t>3/10/2022</a:t>
            </a:fld>
            <a:endParaRPr lang="en-AU"/>
          </a:p>
        </p:txBody>
      </p:sp>
      <p:sp>
        <p:nvSpPr>
          <p:cNvPr id="5" name="Footer Placeholder 4">
            <a:extLst>
              <a:ext uri="{FF2B5EF4-FFF2-40B4-BE49-F238E27FC236}">
                <a16:creationId xmlns:a16="http://schemas.microsoft.com/office/drawing/2014/main" id="{E8291491-BD30-1240-9BA5-FDB96513FD77}"/>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E1F7CD63-7DD9-A348-A446-4698CA76B64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9847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a:xfrm>
            <a:off x="838200" y="365125"/>
            <a:ext cx="9480330" cy="1325563"/>
          </a:xfrm>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a:xfrm>
            <a:off x="838200" y="1825625"/>
            <a:ext cx="948033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1AA7824B-ED15-744C-844E-07CE5D346E2D}"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34971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p:txBody>
          <a:bodyPr/>
          <a:lstStyle>
            <a:lvl1pPr marL="0" indent="0">
              <a:buNone/>
              <a:defRPr sz="2000" b="1">
                <a:solidFill>
                  <a:schemeClr val="accent2"/>
                </a:solidFill>
              </a:defRPr>
            </a:lvl1pPr>
            <a:lvl2pPr marL="230400">
              <a:defRPr/>
            </a:lvl2pPr>
            <a:lvl3pPr marL="684000">
              <a:defRPr/>
            </a:lvl3pPr>
            <a:lvl4pPr marL="1144800">
              <a:defRPr/>
            </a:lvl4pPr>
            <a:lvl5pPr marL="15984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p:txBody>
          <a:bodyPr/>
          <a:lstStyle/>
          <a:p>
            <a:fld id="{FFC3D85C-5CA7-6E40-953A-EDDD244ABC11}"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4543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1AB68CD-4D02-104A-B059-52CF4D0647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F59D45-DCFF-964A-A7B2-3C8C11070459}"/>
              </a:ext>
            </a:extLst>
          </p:cNvPr>
          <p:cNvSpPr>
            <a:spLocks noGrp="1"/>
          </p:cNvSpPr>
          <p:nvPr>
            <p:ph type="title"/>
          </p:nvPr>
        </p:nvSpPr>
        <p:spPr>
          <a:xfrm>
            <a:off x="1440870" y="1820577"/>
            <a:ext cx="4350330" cy="2287298"/>
          </a:xfrm>
        </p:spPr>
        <p:txBody>
          <a:bodyPr anchor="b">
            <a:normAutofit/>
          </a:bodyPr>
          <a:lstStyle>
            <a:lvl1pPr>
              <a:defRPr sz="3200">
                <a:solidFill>
                  <a:schemeClr val="accent3"/>
                </a:solidFill>
              </a:defRPr>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FD2DFA21-9DAF-944A-B45B-C88144180BEF}"/>
              </a:ext>
            </a:extLst>
          </p:cNvPr>
          <p:cNvSpPr>
            <a:spLocks noGrp="1"/>
          </p:cNvSpPr>
          <p:nvPr>
            <p:ph type="body" idx="1"/>
          </p:nvPr>
        </p:nvSpPr>
        <p:spPr>
          <a:xfrm>
            <a:off x="1440869" y="4398822"/>
            <a:ext cx="4350331" cy="1039088"/>
          </a:xfrm>
        </p:spPr>
        <p:txBody>
          <a:bodyPr>
            <a:normAutofit/>
          </a:bodyPr>
          <a:lstStyle>
            <a:lvl1pPr marL="0" indent="0">
              <a:buNone/>
              <a:defRPr sz="1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3318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C262-9D44-8942-BCF6-EF2C36CAB3A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835DB76-E38C-8B4B-8C7A-7C080B4D0C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47972AA-4613-494C-A89A-CEC7B433D9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DA65C1D-8674-FA4D-9A6F-15AAA0DA0887}"/>
              </a:ext>
            </a:extLst>
          </p:cNvPr>
          <p:cNvSpPr>
            <a:spLocks noGrp="1"/>
          </p:cNvSpPr>
          <p:nvPr>
            <p:ph type="dt" sz="half" idx="10"/>
          </p:nvPr>
        </p:nvSpPr>
        <p:spPr/>
        <p:txBody>
          <a:bodyPr/>
          <a:lstStyle/>
          <a:p>
            <a:fld id="{FC6A0210-9179-E849-A4F6-869A0847AECE}" type="datetime1">
              <a:rPr lang="en-AU" smtClean="0"/>
              <a:t>3/10/2022</a:t>
            </a:fld>
            <a:endParaRPr lang="en-AU"/>
          </a:p>
        </p:txBody>
      </p:sp>
      <p:sp>
        <p:nvSpPr>
          <p:cNvPr id="6" name="Footer Placeholder 5">
            <a:extLst>
              <a:ext uri="{FF2B5EF4-FFF2-40B4-BE49-F238E27FC236}">
                <a16:creationId xmlns:a16="http://schemas.microsoft.com/office/drawing/2014/main" id="{68738851-0923-DD4C-A297-0C6BC3B776DB}"/>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68E36111-F270-F943-A35A-9930631266CD}"/>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00447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C0D3-85B6-B441-9A86-9E5766A88B4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9EB8F3-3B04-9F43-B10A-CE502563F35F}"/>
              </a:ext>
            </a:extLst>
          </p:cNvPr>
          <p:cNvSpPr>
            <a:spLocks noGrp="1"/>
          </p:cNvSpPr>
          <p:nvPr>
            <p:ph type="body" idx="1"/>
          </p:nvPr>
        </p:nvSpPr>
        <p:spPr>
          <a:xfrm>
            <a:off x="839788" y="1681163"/>
            <a:ext cx="5157787"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061B12-4188-134B-AE08-EC6E17015F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a:extLst>
              <a:ext uri="{FF2B5EF4-FFF2-40B4-BE49-F238E27FC236}">
                <a16:creationId xmlns:a16="http://schemas.microsoft.com/office/drawing/2014/main" id="{C9EDD0AA-DC2E-3743-B76A-80B5491360C7}"/>
              </a:ext>
            </a:extLst>
          </p:cNvPr>
          <p:cNvSpPr>
            <a:spLocks noGrp="1"/>
          </p:cNvSpPr>
          <p:nvPr>
            <p:ph type="body" sz="quarter" idx="3"/>
          </p:nvPr>
        </p:nvSpPr>
        <p:spPr>
          <a:xfrm>
            <a:off x="6172200" y="1681163"/>
            <a:ext cx="5183188"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D7C1EB-7126-EE42-9714-96589853ED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2D73580-2DF2-5946-9DA8-981C81960838}"/>
              </a:ext>
            </a:extLst>
          </p:cNvPr>
          <p:cNvSpPr>
            <a:spLocks noGrp="1"/>
          </p:cNvSpPr>
          <p:nvPr>
            <p:ph type="dt" sz="half" idx="10"/>
          </p:nvPr>
        </p:nvSpPr>
        <p:spPr/>
        <p:txBody>
          <a:bodyPr/>
          <a:lstStyle/>
          <a:p>
            <a:fld id="{43E7B5FB-02BF-2D46-A400-ECA666F8D26A}" type="datetime1">
              <a:rPr lang="en-AU" smtClean="0"/>
              <a:t>3/10/2022</a:t>
            </a:fld>
            <a:endParaRPr lang="en-AU" dirty="0"/>
          </a:p>
        </p:txBody>
      </p:sp>
      <p:sp>
        <p:nvSpPr>
          <p:cNvPr id="8" name="Footer Placeholder 7">
            <a:extLst>
              <a:ext uri="{FF2B5EF4-FFF2-40B4-BE49-F238E27FC236}">
                <a16:creationId xmlns:a16="http://schemas.microsoft.com/office/drawing/2014/main" id="{0C0B8BEC-257C-FF4B-83CB-9732AF970658}"/>
              </a:ext>
            </a:extLst>
          </p:cNvPr>
          <p:cNvSpPr>
            <a:spLocks noGrp="1"/>
          </p:cNvSpPr>
          <p:nvPr>
            <p:ph type="ftr" sz="quarter" idx="11"/>
          </p:nvPr>
        </p:nvSpPr>
        <p:spPr/>
        <p:txBody>
          <a:bodyPr/>
          <a:lstStyle/>
          <a:p>
            <a:r>
              <a:rPr lang="en-AU"/>
              <a:t>Enter presentation title here</a:t>
            </a:r>
          </a:p>
        </p:txBody>
      </p:sp>
      <p:sp>
        <p:nvSpPr>
          <p:cNvPr id="9" name="Slide Number Placeholder 8">
            <a:extLst>
              <a:ext uri="{FF2B5EF4-FFF2-40B4-BE49-F238E27FC236}">
                <a16:creationId xmlns:a16="http://schemas.microsoft.com/office/drawing/2014/main" id="{7B3CAFE2-8092-EC47-B290-65ABE6B61A9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937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CD60-F699-274F-BA93-0309395F9D0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0B1DFDE-7B3D-8D42-88F0-AFB47C900DF7}"/>
              </a:ext>
            </a:extLst>
          </p:cNvPr>
          <p:cNvSpPr>
            <a:spLocks noGrp="1"/>
          </p:cNvSpPr>
          <p:nvPr>
            <p:ph type="dt" sz="half" idx="10"/>
          </p:nvPr>
        </p:nvSpPr>
        <p:spPr/>
        <p:txBody>
          <a:bodyPr/>
          <a:lstStyle/>
          <a:p>
            <a:fld id="{694B170E-DFC9-D14B-AA66-3E04F6A4EC2C}" type="datetime1">
              <a:rPr lang="en-AU" smtClean="0"/>
              <a:t>3/10/2022</a:t>
            </a:fld>
            <a:endParaRPr lang="en-AU"/>
          </a:p>
        </p:txBody>
      </p:sp>
      <p:sp>
        <p:nvSpPr>
          <p:cNvPr id="4" name="Footer Placeholder 3">
            <a:extLst>
              <a:ext uri="{FF2B5EF4-FFF2-40B4-BE49-F238E27FC236}">
                <a16:creationId xmlns:a16="http://schemas.microsoft.com/office/drawing/2014/main" id="{1F11AA9F-F034-174C-995A-D8E48A5A034C}"/>
              </a:ext>
            </a:extLst>
          </p:cNvPr>
          <p:cNvSpPr>
            <a:spLocks noGrp="1"/>
          </p:cNvSpPr>
          <p:nvPr>
            <p:ph type="ftr" sz="quarter" idx="11"/>
          </p:nvPr>
        </p:nvSpPr>
        <p:spPr/>
        <p:txBody>
          <a:bodyPr/>
          <a:lstStyle/>
          <a:p>
            <a:r>
              <a:rPr lang="en-AU"/>
              <a:t>Enter presentation title here</a:t>
            </a:r>
          </a:p>
        </p:txBody>
      </p:sp>
      <p:sp>
        <p:nvSpPr>
          <p:cNvPr id="5" name="Slide Number Placeholder 4">
            <a:extLst>
              <a:ext uri="{FF2B5EF4-FFF2-40B4-BE49-F238E27FC236}">
                <a16:creationId xmlns:a16="http://schemas.microsoft.com/office/drawing/2014/main" id="{4272AFE9-D416-DC4E-95AC-2C9C4DA2BE06}"/>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3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15B41A-45DE-AA4F-9141-1059D5D22F7A}"/>
              </a:ext>
            </a:extLst>
          </p:cNvPr>
          <p:cNvSpPr/>
          <p:nvPr userDrawn="1"/>
        </p:nvSpPr>
        <p:spPr>
          <a:xfrm>
            <a:off x="0" y="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8147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7D78-11AD-784B-A5A0-4A6218164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A0755B6-0059-8E4A-8D86-614F62EFC5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A5F3FE-2A7C-4640-BA35-228D6B8E7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DA69EB-1510-D545-A438-1BCEB12840CF}"/>
              </a:ext>
            </a:extLst>
          </p:cNvPr>
          <p:cNvSpPr>
            <a:spLocks noGrp="1"/>
          </p:cNvSpPr>
          <p:nvPr>
            <p:ph type="dt" sz="half" idx="10"/>
          </p:nvPr>
        </p:nvSpPr>
        <p:spPr/>
        <p:txBody>
          <a:bodyPr/>
          <a:lstStyle/>
          <a:p>
            <a:fld id="{0D2F95A0-DCCC-5644-A93C-5985564FA34B}" type="datetime1">
              <a:rPr lang="en-AU" smtClean="0"/>
              <a:t>3/10/2022</a:t>
            </a:fld>
            <a:endParaRPr lang="en-AU"/>
          </a:p>
        </p:txBody>
      </p:sp>
      <p:sp>
        <p:nvSpPr>
          <p:cNvPr id="6" name="Footer Placeholder 5">
            <a:extLst>
              <a:ext uri="{FF2B5EF4-FFF2-40B4-BE49-F238E27FC236}">
                <a16:creationId xmlns:a16="http://schemas.microsoft.com/office/drawing/2014/main" id="{5AB3AD08-9B62-664A-A48D-732DF3554F49}"/>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4FE02FD8-069B-3042-9707-71E19A4E3E7C}"/>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0555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9BA7B7B-D637-A742-9587-CAD226521503}"/>
              </a:ext>
            </a:extLst>
          </p:cNvPr>
          <p:cNvSpPr/>
          <p:nvPr userDrawn="1"/>
        </p:nvSpPr>
        <p:spPr>
          <a:xfrm>
            <a:off x="512618" y="6356350"/>
            <a:ext cx="11679382" cy="501650"/>
          </a:xfrm>
          <a:prstGeom prst="rect">
            <a:avLst/>
          </a:prstGeom>
          <a:solidFill>
            <a:srgbClr val="F0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a:extLst>
              <a:ext uri="{FF2B5EF4-FFF2-40B4-BE49-F238E27FC236}">
                <a16:creationId xmlns:a16="http://schemas.microsoft.com/office/drawing/2014/main" id="{C107CC7E-1096-1744-9E3B-B88E594DF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3006DACF-5147-EE43-80E5-5545D5EA4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DB69DFA7-BC56-3B44-8483-D0B7F8C74169}"/>
              </a:ext>
            </a:extLst>
          </p:cNvPr>
          <p:cNvSpPr>
            <a:spLocks noGrp="1"/>
          </p:cNvSpPr>
          <p:nvPr>
            <p:ph type="dt" sz="half" idx="2"/>
          </p:nvPr>
        </p:nvSpPr>
        <p:spPr>
          <a:xfrm>
            <a:off x="8497613" y="6356350"/>
            <a:ext cx="1820917" cy="501650"/>
          </a:xfrm>
          <a:prstGeom prst="rect">
            <a:avLst/>
          </a:prstGeom>
        </p:spPr>
        <p:txBody>
          <a:bodyPr vert="horz" lIns="91440" tIns="45720" rIns="91440" bIns="45720" rtlCol="0" anchor="ctr"/>
          <a:lstStyle>
            <a:lvl1pPr algn="r">
              <a:defRPr sz="900">
                <a:solidFill>
                  <a:schemeClr val="accent3"/>
                </a:solidFill>
              </a:defRPr>
            </a:lvl1pPr>
          </a:lstStyle>
          <a:p>
            <a:fld id="{F9D1B362-201E-4949-A227-4841FAFBF209}" type="datetime1">
              <a:rPr lang="en-AU" smtClean="0"/>
              <a:t>3/10/2022</a:t>
            </a:fld>
            <a:endParaRPr lang="en-AU" dirty="0"/>
          </a:p>
        </p:txBody>
      </p:sp>
      <p:sp>
        <p:nvSpPr>
          <p:cNvPr id="5" name="Footer Placeholder 4">
            <a:extLst>
              <a:ext uri="{FF2B5EF4-FFF2-40B4-BE49-F238E27FC236}">
                <a16:creationId xmlns:a16="http://schemas.microsoft.com/office/drawing/2014/main" id="{3D7244C4-E1B1-504B-B513-46A1A5FDBE2B}"/>
              </a:ext>
            </a:extLst>
          </p:cNvPr>
          <p:cNvSpPr>
            <a:spLocks noGrp="1"/>
          </p:cNvSpPr>
          <p:nvPr>
            <p:ph type="ftr" sz="quarter" idx="3"/>
          </p:nvPr>
        </p:nvSpPr>
        <p:spPr>
          <a:xfrm>
            <a:off x="838200" y="6356350"/>
            <a:ext cx="4214648" cy="501650"/>
          </a:xfrm>
          <a:prstGeom prst="rect">
            <a:avLst/>
          </a:prstGeom>
        </p:spPr>
        <p:txBody>
          <a:bodyPr vert="horz" lIns="0" tIns="45720" rIns="91440" bIns="45720" rtlCol="0" anchor="ctr"/>
          <a:lstStyle>
            <a:lvl1pPr algn="l">
              <a:defRPr sz="900">
                <a:solidFill>
                  <a:schemeClr val="accent3"/>
                </a:solidFill>
              </a:defRPr>
            </a:lvl1pPr>
          </a:lstStyle>
          <a:p>
            <a:r>
              <a:rPr lang="en-AU"/>
              <a:t>Enter presentation title here</a:t>
            </a:r>
            <a:endParaRPr lang="en-AU" dirty="0"/>
          </a:p>
        </p:txBody>
      </p:sp>
      <p:sp>
        <p:nvSpPr>
          <p:cNvPr id="6" name="Slide Number Placeholder 5">
            <a:extLst>
              <a:ext uri="{FF2B5EF4-FFF2-40B4-BE49-F238E27FC236}">
                <a16:creationId xmlns:a16="http://schemas.microsoft.com/office/drawing/2014/main" id="{387DAD1C-D746-1F43-9F08-DC77D85A6613}"/>
              </a:ext>
            </a:extLst>
          </p:cNvPr>
          <p:cNvSpPr>
            <a:spLocks noGrp="1"/>
          </p:cNvSpPr>
          <p:nvPr>
            <p:ph type="sldNum" sz="quarter" idx="4"/>
          </p:nvPr>
        </p:nvSpPr>
        <p:spPr>
          <a:xfrm>
            <a:off x="10444654" y="6356350"/>
            <a:ext cx="909145" cy="501650"/>
          </a:xfrm>
          <a:prstGeom prst="rect">
            <a:avLst/>
          </a:prstGeom>
        </p:spPr>
        <p:txBody>
          <a:bodyPr vert="horz" lIns="91440" tIns="45720" rIns="91440" bIns="45720" rtlCol="0" anchor="ctr"/>
          <a:lstStyle>
            <a:lvl1pPr algn="r">
              <a:defRPr sz="900">
                <a:solidFill>
                  <a:schemeClr val="accent3"/>
                </a:solidFill>
              </a:defRPr>
            </a:lvl1pPr>
          </a:lstStyle>
          <a:p>
            <a:fld id="{F6AC30FE-F817-CB4D-A594-AECBC303F8F0}" type="slidenum">
              <a:rPr lang="en-AU" smtClean="0"/>
              <a:pPr/>
              <a:t>‹#›</a:t>
            </a:fld>
            <a:endParaRPr lang="en-AU" dirty="0"/>
          </a:p>
        </p:txBody>
      </p:sp>
      <p:sp>
        <p:nvSpPr>
          <p:cNvPr id="8" name="Rectangle 7">
            <a:extLst>
              <a:ext uri="{FF2B5EF4-FFF2-40B4-BE49-F238E27FC236}">
                <a16:creationId xmlns:a16="http://schemas.microsoft.com/office/drawing/2014/main" id="{EA21D121-2A20-E746-991B-9C81A53A45CF}"/>
              </a:ext>
            </a:extLst>
          </p:cNvPr>
          <p:cNvSpPr/>
          <p:nvPr userDrawn="1"/>
        </p:nvSpPr>
        <p:spPr>
          <a:xfrm>
            <a:off x="0" y="6356350"/>
            <a:ext cx="512618" cy="5016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00424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accent4"/>
        </a:buClr>
        <a:buFont typeface="Wingdings"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CECE-792C-CF40-B559-7AFB81115F5A}"/>
              </a:ext>
            </a:extLst>
          </p:cNvPr>
          <p:cNvSpPr>
            <a:spLocks noGrp="1"/>
          </p:cNvSpPr>
          <p:nvPr>
            <p:ph type="ctrTitle"/>
          </p:nvPr>
        </p:nvSpPr>
        <p:spPr>
          <a:xfrm>
            <a:off x="1051034" y="1985978"/>
            <a:ext cx="4724400" cy="1937472"/>
          </a:xfrm>
        </p:spPr>
        <p:txBody>
          <a:bodyPr/>
          <a:lstStyle/>
          <a:p>
            <a:r>
              <a:rPr lang="en-AU" dirty="0"/>
              <a:t>NCCD categories of disability</a:t>
            </a:r>
          </a:p>
        </p:txBody>
      </p:sp>
      <p:sp>
        <p:nvSpPr>
          <p:cNvPr id="3" name="Subtitle 2">
            <a:extLst>
              <a:ext uri="{FF2B5EF4-FFF2-40B4-BE49-F238E27FC236}">
                <a16:creationId xmlns:a16="http://schemas.microsoft.com/office/drawing/2014/main" id="{90FFE80C-E006-0C46-BE90-A77F8332F588}"/>
              </a:ext>
            </a:extLst>
          </p:cNvPr>
          <p:cNvSpPr>
            <a:spLocks noGrp="1"/>
          </p:cNvSpPr>
          <p:nvPr>
            <p:ph type="subTitle" idx="1"/>
          </p:nvPr>
        </p:nvSpPr>
        <p:spPr>
          <a:xfrm>
            <a:off x="1051034" y="4265844"/>
            <a:ext cx="4724400" cy="1030288"/>
          </a:xfrm>
        </p:spPr>
        <p:txBody>
          <a:bodyPr/>
          <a:lstStyle/>
          <a:p>
            <a:r>
              <a:rPr lang="en-AU" b="1" dirty="0"/>
              <a:t>High level summary </a:t>
            </a:r>
            <a:r>
              <a:rPr lang="en-AU" dirty="0">
                <a:solidFill>
                  <a:schemeClr val="accent4"/>
                </a:solidFill>
              </a:rPr>
              <a:t>|</a:t>
            </a:r>
            <a:r>
              <a:rPr lang="en-AU" dirty="0"/>
              <a:t> 2019</a:t>
            </a:r>
          </a:p>
        </p:txBody>
      </p:sp>
      <p:sp>
        <p:nvSpPr>
          <p:cNvPr id="4" name="Text Box 2"/>
          <p:cNvSpPr txBox="1">
            <a:spLocks noChangeArrowheads="1"/>
          </p:cNvSpPr>
          <p:nvPr/>
        </p:nvSpPr>
        <p:spPr bwMode="auto">
          <a:xfrm>
            <a:off x="1060862" y="5734700"/>
            <a:ext cx="3019425" cy="485775"/>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20000"/>
              </a:lnSpc>
              <a:spcAft>
                <a:spcPts val="600"/>
              </a:spcAft>
            </a:pPr>
            <a:r>
              <a:rPr lang="en-AU" sz="700" dirty="0">
                <a:solidFill>
                  <a:srgbClr val="F0F6F7"/>
                </a:solidFill>
                <a:effectLst/>
                <a:ea typeface="SimHei"/>
                <a:cs typeface="Arial" panose="020B0604020202020204" pitchFamily="34" charset="0"/>
              </a:rPr>
              <a:t>Supported by the Australian Government Department of Education.     © 2019 Education Services Australia Ltd, unless otherwise indicated</a:t>
            </a:r>
            <a:r>
              <a:rPr lang="en-AU" sz="700" dirty="0">
                <a:solidFill>
                  <a:schemeClr val="bg1"/>
                </a:solidFill>
                <a:effectLst/>
                <a:ea typeface="SimHei"/>
                <a:cs typeface="Arial" panose="020B0604020202020204" pitchFamily="34" charset="0"/>
              </a:rPr>
              <a:t>. Creative Commons BY 4.0</a:t>
            </a:r>
            <a:r>
              <a:rPr lang="en-AU" sz="700" dirty="0">
                <a:solidFill>
                  <a:srgbClr val="F0F6F7"/>
                </a:solidFill>
                <a:effectLst/>
                <a:ea typeface="SimHei"/>
                <a:cs typeface="Arial" panose="020B0604020202020204" pitchFamily="34" charset="0"/>
              </a:rPr>
              <a:t>, unless otherwise indicated.</a:t>
            </a:r>
            <a:endParaRPr lang="en-AU" sz="1100" dirty="0">
              <a:solidFill>
                <a:srgbClr val="37424A"/>
              </a:solidFill>
              <a:effectLst/>
              <a:ea typeface="SimHei"/>
              <a:cs typeface="Arial" panose="020B0604020202020204" pitchFamily="34" charset="0"/>
            </a:endParaRPr>
          </a:p>
        </p:txBody>
      </p:sp>
      <p:pic>
        <p:nvPicPr>
          <p:cNvPr id="6" name="Picture 5" descr="Education Services Australia logo" title="Education Services Australia logo"/>
          <p:cNvPicPr/>
          <p:nvPr/>
        </p:nvPicPr>
        <p:blipFill>
          <a:blip r:embed="rId3" cstate="print">
            <a:extLst>
              <a:ext uri="{28A0092B-C50C-407E-A947-70E740481C1C}">
                <a14:useLocalDpi xmlns:a14="http://schemas.microsoft.com/office/drawing/2010/main" val="0"/>
              </a:ext>
            </a:extLst>
          </a:blip>
          <a:stretch>
            <a:fillRect/>
          </a:stretch>
        </p:blipFill>
        <p:spPr>
          <a:xfrm>
            <a:off x="4694332" y="5748670"/>
            <a:ext cx="866140" cy="347980"/>
          </a:xfrm>
          <a:prstGeom prst="rect">
            <a:avLst/>
          </a:prstGeom>
        </p:spPr>
      </p:pic>
      <p:pic>
        <p:nvPicPr>
          <p:cNvPr id="7" name="Picture 6" descr="Creative Commons Attribution logo" title="Creative Commons Attribution logo"/>
          <p:cNvPicPr/>
          <p:nvPr/>
        </p:nvPicPr>
        <p:blipFill>
          <a:blip r:embed="rId4" cstate="print">
            <a:extLst>
              <a:ext uri="{28A0092B-C50C-407E-A947-70E740481C1C}">
                <a14:useLocalDpi xmlns:a14="http://schemas.microsoft.com/office/drawing/2010/main" val="0"/>
              </a:ext>
            </a:extLst>
          </a:blip>
          <a:stretch>
            <a:fillRect/>
          </a:stretch>
        </p:blipFill>
        <p:spPr>
          <a:xfrm>
            <a:off x="4028852" y="5838205"/>
            <a:ext cx="510540" cy="178435"/>
          </a:xfrm>
          <a:prstGeom prst="rect">
            <a:avLst/>
          </a:prstGeom>
        </p:spPr>
      </p:pic>
      <p:pic>
        <p:nvPicPr>
          <p:cNvPr id="9" name="Picture 8" descr="A picture containing map&#10;&#10;Description automatically generated">
            <a:extLst>
              <a:ext uri="{FF2B5EF4-FFF2-40B4-BE49-F238E27FC236}">
                <a16:creationId xmlns:a16="http://schemas.microsoft.com/office/drawing/2014/main" id="{B3D5E1B9-6FCD-EBFB-5139-3711A5D5ECB7}"/>
              </a:ext>
            </a:extLst>
          </p:cNvPr>
          <p:cNvPicPr>
            <a:picLocks noChangeAspect="1"/>
          </p:cNvPicPr>
          <p:nvPr/>
        </p:nvPicPr>
        <p:blipFill>
          <a:blip r:embed="rId5"/>
          <a:stretch>
            <a:fillRect/>
          </a:stretch>
        </p:blipFill>
        <p:spPr>
          <a:xfrm>
            <a:off x="5687750" y="5341408"/>
            <a:ext cx="1457635" cy="993594"/>
          </a:xfrm>
          <a:prstGeom prst="rect">
            <a:avLst/>
          </a:prstGeom>
        </p:spPr>
      </p:pic>
    </p:spTree>
    <p:extLst>
      <p:ext uri="{BB962C8B-B14F-4D97-AF65-F5344CB8AC3E}">
        <p14:creationId xmlns:p14="http://schemas.microsoft.com/office/powerpoint/2010/main" val="415119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3605-10E2-E149-843A-FB06E9AFFFCC}"/>
              </a:ext>
            </a:extLst>
          </p:cNvPr>
          <p:cNvSpPr>
            <a:spLocks noGrp="1"/>
          </p:cNvSpPr>
          <p:nvPr>
            <p:ph type="title"/>
          </p:nvPr>
        </p:nvSpPr>
        <p:spPr>
          <a:xfrm>
            <a:off x="709136" y="2964535"/>
            <a:ext cx="5830560" cy="2287298"/>
          </a:xfrm>
        </p:spPr>
        <p:txBody>
          <a:bodyPr>
            <a:noAutofit/>
          </a:bodyPr>
          <a:lstStyle/>
          <a:p>
            <a:pPr>
              <a:lnSpc>
                <a:spcPct val="120000"/>
              </a:lnSpc>
              <a:spcBef>
                <a:spcPts val="600"/>
              </a:spcBef>
              <a:spcAft>
                <a:spcPts val="1000"/>
              </a:spcAft>
            </a:pPr>
            <a:r>
              <a:rPr lang="en-AU" sz="2400" dirty="0"/>
              <a:t>The model for the NCCD is based on the existing obligations of all Australian schools under the </a:t>
            </a:r>
            <a:r>
              <a:rPr lang="en-AU" sz="2400" i="1" dirty="0"/>
              <a:t>Disability Discrimination Act 1992 </a:t>
            </a:r>
            <a:r>
              <a:rPr lang="en-AU" sz="2400" dirty="0"/>
              <a:t>(DDA) and the Disability Standards for Education 2005 (the Standards) and draws on the definition of disability in the DDA. </a:t>
            </a:r>
          </a:p>
        </p:txBody>
      </p:sp>
    </p:spTree>
    <p:extLst>
      <p:ext uri="{BB962C8B-B14F-4D97-AF65-F5344CB8AC3E}">
        <p14:creationId xmlns:p14="http://schemas.microsoft.com/office/powerpoint/2010/main" val="175964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disability?</a:t>
            </a:r>
          </a:p>
        </p:txBody>
      </p:sp>
      <p:sp>
        <p:nvSpPr>
          <p:cNvPr id="3" name="Content Placeholder 2"/>
          <p:cNvSpPr>
            <a:spLocks noGrp="1"/>
          </p:cNvSpPr>
          <p:nvPr>
            <p:ph idx="1"/>
          </p:nvPr>
        </p:nvSpPr>
        <p:spPr>
          <a:xfrm>
            <a:off x="943303" y="1543543"/>
            <a:ext cx="9398876" cy="4351338"/>
          </a:xfrm>
        </p:spPr>
        <p:txBody>
          <a:bodyPr>
            <a:normAutofit/>
          </a:bodyPr>
          <a:lstStyle/>
          <a:p>
            <a:r>
              <a:rPr lang="en-AU" dirty="0"/>
              <a:t>The</a:t>
            </a:r>
            <a:r>
              <a:rPr lang="en-AU" i="1" dirty="0"/>
              <a:t> </a:t>
            </a:r>
            <a:r>
              <a:rPr lang="en-AU" dirty="0"/>
              <a:t>DDA defines disability broadly as: </a:t>
            </a:r>
          </a:p>
          <a:p>
            <a:pPr marL="285750" indent="-285750">
              <a:buFont typeface="Arial" panose="020B0604020202020204" pitchFamily="34" charset="0"/>
              <a:buChar char="•"/>
            </a:pPr>
            <a:r>
              <a:rPr lang="en-US" sz="1800" b="0" dirty="0">
                <a:solidFill>
                  <a:schemeClr val="tx1"/>
                </a:solidFill>
              </a:rPr>
              <a:t>total or partial loss of the person's bodily or mental functions; or</a:t>
            </a:r>
          </a:p>
          <a:p>
            <a:pPr marL="285750" indent="-285750">
              <a:buFont typeface="Arial" panose="020B0604020202020204" pitchFamily="34" charset="0"/>
              <a:buChar char="•"/>
            </a:pPr>
            <a:r>
              <a:rPr lang="en-US" sz="1800" b="0" dirty="0">
                <a:solidFill>
                  <a:schemeClr val="tx1"/>
                </a:solidFill>
              </a:rPr>
              <a:t>total or partial loss of a part of the body; or</a:t>
            </a:r>
          </a:p>
          <a:p>
            <a:pPr marL="285750" indent="-285750">
              <a:buFont typeface="Arial" panose="020B0604020202020204" pitchFamily="34" charset="0"/>
              <a:buChar char="•"/>
            </a:pPr>
            <a:r>
              <a:rPr lang="en-US" sz="1800" b="0" dirty="0">
                <a:solidFill>
                  <a:schemeClr val="tx1"/>
                </a:solidFill>
              </a:rPr>
              <a:t>the presence in the body of organisms causing disease or illness; or</a:t>
            </a:r>
          </a:p>
          <a:p>
            <a:pPr marL="285750" indent="-285750">
              <a:buFont typeface="Arial" panose="020B0604020202020204" pitchFamily="34" charset="0"/>
              <a:buChar char="•"/>
            </a:pPr>
            <a:r>
              <a:rPr lang="en-US" sz="1800" b="0" dirty="0">
                <a:solidFill>
                  <a:schemeClr val="tx1"/>
                </a:solidFill>
              </a:rPr>
              <a:t>the presence in the body of organisms capable of causing disease or illness; or</a:t>
            </a:r>
          </a:p>
          <a:p>
            <a:pPr marL="285750" indent="-285750">
              <a:buFont typeface="Arial" panose="020B0604020202020204" pitchFamily="34" charset="0"/>
              <a:buChar char="•"/>
            </a:pPr>
            <a:r>
              <a:rPr lang="en-US" sz="1800" b="0" dirty="0">
                <a:solidFill>
                  <a:schemeClr val="tx1"/>
                </a:solidFill>
              </a:rPr>
              <a:t>the malfunction, malformation or disfigurement of a part of the person's body; or</a:t>
            </a:r>
          </a:p>
          <a:p>
            <a:pPr marL="285750" indent="-285750">
              <a:buFont typeface="Arial" panose="020B0604020202020204" pitchFamily="34" charset="0"/>
              <a:buChar char="•"/>
            </a:pPr>
            <a:r>
              <a:rPr lang="en-US" sz="1800" b="0" dirty="0">
                <a:solidFill>
                  <a:schemeClr val="tx1"/>
                </a:solidFill>
              </a:rPr>
              <a:t>a disorder or malfunction that results in the person learning differently from a person without the disorder or malfunction; or</a:t>
            </a:r>
          </a:p>
          <a:p>
            <a:pPr marL="285750" indent="-285750">
              <a:buFont typeface="Arial" panose="020B0604020202020204" pitchFamily="34" charset="0"/>
              <a:buChar char="•"/>
            </a:pPr>
            <a:r>
              <a:rPr lang="en-US" sz="1800" b="0" dirty="0">
                <a:solidFill>
                  <a:schemeClr val="tx1"/>
                </a:solidFill>
              </a:rPr>
              <a:t>a disorder, illness or disease that affects a person's thought processes, perception of reality, emotions or judgement or that results in disturbed </a:t>
            </a:r>
            <a:r>
              <a:rPr lang="en-US" sz="1800" b="0" dirty="0" err="1">
                <a:solidFill>
                  <a:schemeClr val="tx1"/>
                </a:solidFill>
              </a:rPr>
              <a:t>behaviour</a:t>
            </a:r>
            <a:r>
              <a:rPr lang="en-US" sz="1800" b="0" dirty="0">
                <a:solidFill>
                  <a:schemeClr val="tx1"/>
                </a:solidFill>
              </a:rPr>
              <a:t>.</a:t>
            </a:r>
          </a:p>
        </p:txBody>
      </p:sp>
      <p:sp>
        <p:nvSpPr>
          <p:cNvPr id="4" name="Footer Placeholder 3"/>
          <p:cNvSpPr>
            <a:spLocks noGrp="1"/>
          </p:cNvSpPr>
          <p:nvPr>
            <p:ph type="ftr" sz="quarter" idx="11"/>
          </p:nvPr>
        </p:nvSpPr>
        <p:spPr/>
        <p:txBody>
          <a:bodyPr/>
          <a:lstStyle/>
          <a:p>
            <a:r>
              <a:rPr lang="en-AU" dirty="0"/>
              <a:t>NCCD categories of disability</a:t>
            </a:r>
          </a:p>
        </p:txBody>
      </p:sp>
      <p:sp>
        <p:nvSpPr>
          <p:cNvPr id="5" name="Slide Number Placeholder 4"/>
          <p:cNvSpPr>
            <a:spLocks noGrp="1"/>
          </p:cNvSpPr>
          <p:nvPr>
            <p:ph type="sldNum" sz="quarter" idx="12"/>
          </p:nvPr>
        </p:nvSpPr>
        <p:spPr/>
        <p:txBody>
          <a:bodyPr/>
          <a:lstStyle/>
          <a:p>
            <a:fld id="{F6AC30FE-F817-CB4D-A594-AECBC303F8F0}" type="slidenum">
              <a:rPr lang="en-AU" smtClean="0"/>
              <a:t>2</a:t>
            </a:fld>
            <a:endParaRPr lang="en-AU"/>
          </a:p>
        </p:txBody>
      </p:sp>
    </p:spTree>
    <p:extLst>
      <p:ext uri="{BB962C8B-B14F-4D97-AF65-F5344CB8AC3E}">
        <p14:creationId xmlns:p14="http://schemas.microsoft.com/office/powerpoint/2010/main" val="13940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Which students should be included in the NCCD? </a:t>
            </a:r>
          </a:p>
        </p:txBody>
      </p:sp>
      <p:sp>
        <p:nvSpPr>
          <p:cNvPr id="5" name="Slide Number Placeholder 4"/>
          <p:cNvSpPr>
            <a:spLocks noGrp="1"/>
          </p:cNvSpPr>
          <p:nvPr>
            <p:ph type="sldNum" sz="quarter" idx="12"/>
          </p:nvPr>
        </p:nvSpPr>
        <p:spPr/>
        <p:txBody>
          <a:bodyPr/>
          <a:lstStyle/>
          <a:p>
            <a:fld id="{F6AC30FE-F817-CB4D-A594-AECBC303F8F0}" type="slidenum">
              <a:rPr lang="en-AU" smtClean="0"/>
              <a:t>3</a:t>
            </a:fld>
            <a:endParaRPr lang="en-AU"/>
          </a:p>
        </p:txBody>
      </p:sp>
      <p:sp>
        <p:nvSpPr>
          <p:cNvPr id="6" name="Footer Placeholder 3"/>
          <p:cNvSpPr>
            <a:spLocks noGrp="1"/>
          </p:cNvSpPr>
          <p:nvPr>
            <p:ph type="ftr" sz="quarter" idx="11"/>
          </p:nvPr>
        </p:nvSpPr>
        <p:spPr>
          <a:xfrm>
            <a:off x="838200" y="6356350"/>
            <a:ext cx="4214648" cy="501650"/>
          </a:xfrm>
        </p:spPr>
        <p:txBody>
          <a:bodyPr/>
          <a:lstStyle/>
          <a:p>
            <a:r>
              <a:rPr lang="en-AU" dirty="0"/>
              <a:t>NCCD categories of disability</a:t>
            </a:r>
          </a:p>
        </p:txBody>
      </p:sp>
      <p:sp>
        <p:nvSpPr>
          <p:cNvPr id="7" name="Text Placeholder 5">
            <a:extLst>
              <a:ext uri="{FF2B5EF4-FFF2-40B4-BE49-F238E27FC236}">
                <a16:creationId xmlns:a16="http://schemas.microsoft.com/office/drawing/2014/main" id="{99A4F09F-71C1-C54B-A572-FB4E374CF1D1}"/>
              </a:ext>
            </a:extLst>
          </p:cNvPr>
          <p:cNvSpPr txBox="1">
            <a:spLocks/>
          </p:cNvSpPr>
          <p:nvPr/>
        </p:nvSpPr>
        <p:spPr>
          <a:xfrm>
            <a:off x="838200" y="1362075"/>
            <a:ext cx="5106444" cy="657225"/>
          </a:xfrm>
          <a:prstGeom prst="rect">
            <a:avLst/>
          </a:prstGeom>
        </p:spPr>
        <p:txBody>
          <a:bodyPr vert="horz" lIns="91440" tIns="45720" rIns="91440" bIns="45720" rtlCol="0">
            <a:normAutofit/>
          </a:bodyPr>
          <a:lstStyle>
            <a:lvl1pPr marL="0" indent="0" algn="l" defTabSz="914400" rtl="0" eaLnBrk="1" latinLnBrk="0" hangingPunct="1">
              <a:lnSpc>
                <a:spcPct val="114000"/>
              </a:lnSpc>
              <a:spcBef>
                <a:spcPts val="1000"/>
              </a:spcBef>
              <a:buClr>
                <a:schemeClr val="accent4"/>
              </a:buClr>
              <a:buFont typeface="Wingdings" pitchFamily="2" charset="2"/>
              <a:buNone/>
              <a:defRPr sz="2000" b="1" kern="1200">
                <a:solidFill>
                  <a:schemeClr val="accent2"/>
                </a:solidFill>
                <a:latin typeface="+mn-lt"/>
                <a:ea typeface="+mn-ea"/>
                <a:cs typeface="+mn-cs"/>
              </a:defRPr>
            </a:lvl1pPr>
            <a:lvl2pPr marL="230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684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144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1598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dirty="0"/>
              <a:t>Include students when …</a:t>
            </a:r>
          </a:p>
        </p:txBody>
      </p:sp>
      <p:sp>
        <p:nvSpPr>
          <p:cNvPr id="9" name="Content Placeholder 6">
            <a:extLst>
              <a:ext uri="{FF2B5EF4-FFF2-40B4-BE49-F238E27FC236}">
                <a16:creationId xmlns:a16="http://schemas.microsoft.com/office/drawing/2014/main" id="{28000904-EF32-D54C-BF7E-FCD0869A9F57}"/>
              </a:ext>
            </a:extLst>
          </p:cNvPr>
          <p:cNvSpPr>
            <a:spLocks noGrp="1"/>
          </p:cNvSpPr>
          <p:nvPr>
            <p:ph sz="half" idx="4294967295"/>
          </p:nvPr>
        </p:nvSpPr>
        <p:spPr>
          <a:xfrm>
            <a:off x="920440" y="1946604"/>
            <a:ext cx="9978786" cy="4658352"/>
          </a:xfrm>
          <a:prstGeom prst="rect">
            <a:avLst/>
          </a:prstGeom>
        </p:spPr>
        <p:txBody>
          <a:bodyPr>
            <a:normAutofit/>
          </a:bodyPr>
          <a:lstStyle/>
          <a:p>
            <a:pPr marL="444500" indent="-444500"/>
            <a:r>
              <a:rPr lang="en-AU" sz="2000" dirty="0"/>
              <a:t>The student’s impairment meets the DDA broad definition of disability and the functional impact of the student’s disability results in the school actively addressing or supporting the student’s specific individual education needs arising from their disability.</a:t>
            </a:r>
          </a:p>
          <a:p>
            <a:pPr marL="444500" indent="-444500"/>
            <a:r>
              <a:rPr lang="en-AU" sz="2000" dirty="0"/>
              <a:t>Decisions about adjustments have been made in consultation with the student and/or their parents, guardians or carers.</a:t>
            </a:r>
          </a:p>
          <a:p>
            <a:pPr marL="444500" indent="-444500"/>
            <a:r>
              <a:rPr lang="en-AU" sz="2000" dirty="0"/>
              <a:t>The school has evidence to show that the student has been provided with an educational adjustment over a minimum period of 10 weeks of school education (excluding school holiday periods) in the 12 months preceding the annual NCCD reference date. Evidence can be accumulated throughout the year and doesn’t have to be from a consecutive 10 week period. </a:t>
            </a:r>
          </a:p>
          <a:p>
            <a:pPr marL="0" indent="0">
              <a:buNone/>
            </a:pPr>
            <a:endParaRPr lang="en-AU" dirty="0"/>
          </a:p>
        </p:txBody>
      </p:sp>
    </p:spTree>
    <p:extLst>
      <p:ext uri="{BB962C8B-B14F-4D97-AF65-F5344CB8AC3E}">
        <p14:creationId xmlns:p14="http://schemas.microsoft.com/office/powerpoint/2010/main" val="263709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a:t>Enter presentation title here</a:t>
            </a:r>
          </a:p>
        </p:txBody>
      </p:sp>
      <p:sp>
        <p:nvSpPr>
          <p:cNvPr id="5" name="Slide Number Placeholder 4"/>
          <p:cNvSpPr>
            <a:spLocks noGrp="1"/>
          </p:cNvSpPr>
          <p:nvPr>
            <p:ph type="sldNum" sz="quarter" idx="12"/>
          </p:nvPr>
        </p:nvSpPr>
        <p:spPr/>
        <p:txBody>
          <a:bodyPr/>
          <a:lstStyle/>
          <a:p>
            <a:fld id="{F6AC30FE-F817-CB4D-A594-AECBC303F8F0}" type="slidenum">
              <a:rPr lang="en-AU" smtClean="0"/>
              <a:t>4</a:t>
            </a:fld>
            <a:endParaRPr lang="en-AU"/>
          </a:p>
        </p:txBody>
      </p:sp>
      <p:sp>
        <p:nvSpPr>
          <p:cNvPr id="7" name="Title 1">
            <a:extLst>
              <a:ext uri="{FF2B5EF4-FFF2-40B4-BE49-F238E27FC236}">
                <a16:creationId xmlns:a16="http://schemas.microsoft.com/office/drawing/2014/main" id="{049A9AB9-50DF-5D45-B413-98306087447E}"/>
              </a:ext>
            </a:extLst>
          </p:cNvPr>
          <p:cNvSpPr>
            <a:spLocks noGrp="1"/>
          </p:cNvSpPr>
          <p:nvPr>
            <p:ph type="title"/>
          </p:nvPr>
        </p:nvSpPr>
        <p:spPr>
          <a:xfrm>
            <a:off x="561341" y="-108077"/>
            <a:ext cx="11125904" cy="1325563"/>
          </a:xfrm>
        </p:spPr>
        <p:txBody>
          <a:bodyPr/>
          <a:lstStyle/>
          <a:p>
            <a:r>
              <a:rPr lang="en-US" dirty="0"/>
              <a:t>NCCD categories of disability</a:t>
            </a:r>
            <a:endParaRPr lang="en-AU" dirty="0"/>
          </a:p>
        </p:txBody>
      </p:sp>
      <p:graphicFrame>
        <p:nvGraphicFramePr>
          <p:cNvPr id="8" name="Table 7"/>
          <p:cNvGraphicFramePr>
            <a:graphicFrameLocks noGrp="1"/>
          </p:cNvGraphicFramePr>
          <p:nvPr>
            <p:extLst>
              <p:ext uri="{D42A27DB-BD31-4B8C-83A1-F6EECF244321}">
                <p14:modId xmlns:p14="http://schemas.microsoft.com/office/powerpoint/2010/main" val="2883577760"/>
              </p:ext>
            </p:extLst>
          </p:nvPr>
        </p:nvGraphicFramePr>
        <p:xfrm>
          <a:off x="561341" y="935283"/>
          <a:ext cx="10922000" cy="5185160"/>
        </p:xfrm>
        <a:graphic>
          <a:graphicData uri="http://schemas.openxmlformats.org/drawingml/2006/table">
            <a:tbl>
              <a:tblPr firstRow="1" firstCol="1" bandRow="1">
                <a:tableStyleId>{1FECB4D8-DB02-4DC6-A0A2-4F2EBAE1DC90}</a:tableStyleId>
              </a:tblPr>
              <a:tblGrid>
                <a:gridCol w="8572500">
                  <a:extLst>
                    <a:ext uri="{9D8B030D-6E8A-4147-A177-3AD203B41FA5}">
                      <a16:colId xmlns:a16="http://schemas.microsoft.com/office/drawing/2014/main" val="1866883727"/>
                    </a:ext>
                  </a:extLst>
                </a:gridCol>
                <a:gridCol w="2349500">
                  <a:extLst>
                    <a:ext uri="{9D8B030D-6E8A-4147-A177-3AD203B41FA5}">
                      <a16:colId xmlns:a16="http://schemas.microsoft.com/office/drawing/2014/main" val="1007838252"/>
                    </a:ext>
                  </a:extLst>
                </a:gridCol>
              </a:tblGrid>
              <a:tr h="800108">
                <a:tc>
                  <a:txBody>
                    <a:bodyPr/>
                    <a:lstStyle/>
                    <a:p>
                      <a:pPr marL="72000">
                        <a:lnSpc>
                          <a:spcPct val="120000"/>
                        </a:lnSpc>
                        <a:spcBef>
                          <a:spcPts val="600"/>
                        </a:spcBef>
                        <a:spcAft>
                          <a:spcPts val="600"/>
                        </a:spcAft>
                      </a:pPr>
                      <a:r>
                        <a:rPr lang="en-US" sz="1800" dirty="0">
                          <a:effectLst/>
                        </a:rPr>
                        <a:t>Definitions from the </a:t>
                      </a:r>
                      <a:r>
                        <a:rPr lang="en-US" sz="1800" i="0" dirty="0">
                          <a:effectLst/>
                        </a:rPr>
                        <a:t>DDA </a:t>
                      </a:r>
                      <a:r>
                        <a:rPr lang="en-US" sz="1800" dirty="0">
                          <a:effectLst/>
                        </a:rPr>
                        <a:t>and the Standards</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72000" algn="ctr">
                        <a:lnSpc>
                          <a:spcPct val="120000"/>
                        </a:lnSpc>
                        <a:spcBef>
                          <a:spcPts val="600"/>
                        </a:spcBef>
                        <a:spcAft>
                          <a:spcPts val="600"/>
                        </a:spcAft>
                      </a:pPr>
                      <a:r>
                        <a:rPr lang="en-US" sz="1800" dirty="0">
                          <a:effectLst/>
                        </a:rPr>
                        <a:t>NCCD categories</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8580" marR="68580" marT="0" marB="0" anchor="ctr"/>
                </a:tc>
                <a:extLst>
                  <a:ext uri="{0D108BD9-81ED-4DB2-BD59-A6C34878D82A}">
                    <a16:rowId xmlns:a16="http://schemas.microsoft.com/office/drawing/2014/main" val="423865456"/>
                  </a:ext>
                </a:extLst>
              </a:tr>
              <a:tr h="324203">
                <a:tc>
                  <a:txBody>
                    <a:bodyPr/>
                    <a:lstStyle/>
                    <a:p>
                      <a:pPr marL="72000" algn="l">
                        <a:lnSpc>
                          <a:spcPct val="120000"/>
                        </a:lnSpc>
                        <a:spcBef>
                          <a:spcPts val="1000"/>
                        </a:spcBef>
                        <a:spcAft>
                          <a:spcPts val="600"/>
                        </a:spcAft>
                      </a:pPr>
                      <a:r>
                        <a:rPr lang="en-US" sz="1800" b="0" dirty="0">
                          <a:effectLst/>
                        </a:rPr>
                        <a:t>Total or partial loss of a part of the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lnSpc>
                          <a:spcPct val="120000"/>
                        </a:lnSpc>
                        <a:spcBef>
                          <a:spcPts val="600"/>
                        </a:spcBef>
                        <a:spcAft>
                          <a:spcPts val="600"/>
                        </a:spcAft>
                      </a:pPr>
                      <a:r>
                        <a:rPr lang="en-US" sz="1800" dirty="0">
                          <a:effectLst/>
                        </a:rPr>
                        <a:t>Physical</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171526"/>
                  </a:ext>
                </a:extLst>
              </a:tr>
              <a:tr h="443259">
                <a:tc>
                  <a:txBody>
                    <a:bodyPr/>
                    <a:lstStyle/>
                    <a:p>
                      <a:pPr marL="72000" algn="l">
                        <a:lnSpc>
                          <a:spcPct val="120000"/>
                        </a:lnSpc>
                        <a:spcBef>
                          <a:spcPts val="1000"/>
                        </a:spcBef>
                        <a:spcAft>
                          <a:spcPts val="600"/>
                        </a:spcAft>
                      </a:pPr>
                      <a:r>
                        <a:rPr lang="en-US" sz="1800" b="0" dirty="0">
                          <a:effectLst/>
                        </a:rPr>
                        <a:t>The malfunction, malformation or disfigurement of a part of the person's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427854312"/>
                  </a:ext>
                </a:extLst>
              </a:tr>
              <a:tr h="443259">
                <a:tc>
                  <a:txBody>
                    <a:bodyPr/>
                    <a:lstStyle/>
                    <a:p>
                      <a:pPr marL="72000" algn="l">
                        <a:lnSpc>
                          <a:spcPct val="120000"/>
                        </a:lnSpc>
                        <a:spcBef>
                          <a:spcPts val="1000"/>
                        </a:spcBef>
                        <a:spcAft>
                          <a:spcPts val="600"/>
                        </a:spcAft>
                      </a:pPr>
                      <a:r>
                        <a:rPr lang="en-US" sz="1800" b="0" dirty="0">
                          <a:effectLst/>
                        </a:rPr>
                        <a:t>The presence in the body of organisms causing disease or illness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210243988"/>
                  </a:ext>
                </a:extLst>
              </a:tr>
              <a:tr h="443259">
                <a:tc>
                  <a:txBody>
                    <a:bodyPr/>
                    <a:lstStyle/>
                    <a:p>
                      <a:pPr marL="72000" algn="l">
                        <a:lnSpc>
                          <a:spcPct val="120000"/>
                        </a:lnSpc>
                        <a:spcBef>
                          <a:spcPts val="1000"/>
                        </a:spcBef>
                        <a:spcAft>
                          <a:spcPts val="600"/>
                        </a:spcAft>
                      </a:pPr>
                      <a:r>
                        <a:rPr lang="en-US" sz="1800" b="0" dirty="0">
                          <a:effectLst/>
                        </a:rPr>
                        <a:t>The presence in the body of organisms capable of causing disease or illness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718525154"/>
                  </a:ext>
                </a:extLst>
              </a:tr>
              <a:tr h="443259">
                <a:tc>
                  <a:txBody>
                    <a:bodyPr/>
                    <a:lstStyle/>
                    <a:p>
                      <a:pPr marL="72000" algn="l">
                        <a:lnSpc>
                          <a:spcPct val="120000"/>
                        </a:lnSpc>
                        <a:spcBef>
                          <a:spcPts val="1000"/>
                        </a:spcBef>
                        <a:spcAft>
                          <a:spcPts val="600"/>
                        </a:spcAft>
                      </a:pPr>
                      <a:r>
                        <a:rPr lang="en-US" sz="1800" b="0" dirty="0">
                          <a:effectLst/>
                        </a:rPr>
                        <a:t>Total or partial loss of the person's bodily or mental functions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ct val="120000"/>
                        </a:lnSpc>
                        <a:spcBef>
                          <a:spcPts val="600"/>
                        </a:spcBef>
                        <a:spcAft>
                          <a:spcPts val="600"/>
                        </a:spcAft>
                      </a:pPr>
                      <a:r>
                        <a:rPr lang="en-US" sz="1800" dirty="0">
                          <a:effectLst/>
                        </a:rPr>
                        <a:t>Cognitive</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49753436"/>
                  </a:ext>
                </a:extLst>
              </a:tr>
              <a:tr h="664890">
                <a:tc>
                  <a:txBody>
                    <a:bodyPr/>
                    <a:lstStyle/>
                    <a:p>
                      <a:pPr marL="72000" algn="l">
                        <a:lnSpc>
                          <a:spcPct val="120000"/>
                        </a:lnSpc>
                        <a:spcBef>
                          <a:spcPts val="1000"/>
                        </a:spcBef>
                        <a:spcAft>
                          <a:spcPts val="600"/>
                        </a:spcAft>
                      </a:pPr>
                      <a:r>
                        <a:rPr lang="en-US" sz="1800" b="0" dirty="0">
                          <a:effectLst/>
                        </a:rPr>
                        <a:t>A disorder or malfunction that results in the person learning differently from a person without the disorder or malfunction</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2934230403"/>
                  </a:ext>
                </a:extLst>
              </a:tr>
              <a:tr h="443259">
                <a:tc>
                  <a:txBody>
                    <a:bodyPr/>
                    <a:lstStyle/>
                    <a:p>
                      <a:pPr marL="72000" algn="l">
                        <a:lnSpc>
                          <a:spcPct val="120000"/>
                        </a:lnSpc>
                        <a:spcBef>
                          <a:spcPts val="1000"/>
                        </a:spcBef>
                        <a:spcAft>
                          <a:spcPts val="600"/>
                        </a:spcAft>
                      </a:pPr>
                      <a:r>
                        <a:rPr lang="en-US" sz="1800" b="0" dirty="0">
                          <a:effectLst/>
                        </a:rPr>
                        <a:t>Total or partial loss of the person's bodily or mental functions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ct val="120000"/>
                        </a:lnSpc>
                        <a:spcBef>
                          <a:spcPts val="600"/>
                        </a:spcBef>
                        <a:spcAft>
                          <a:spcPts val="600"/>
                        </a:spcAft>
                      </a:pPr>
                      <a:r>
                        <a:rPr lang="en-US" sz="1800" dirty="0">
                          <a:effectLst/>
                        </a:rPr>
                        <a:t>Sensory</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863494"/>
                  </a:ext>
                </a:extLst>
              </a:tr>
              <a:tr h="443259">
                <a:tc>
                  <a:txBody>
                    <a:bodyPr/>
                    <a:lstStyle/>
                    <a:p>
                      <a:pPr marL="72000" algn="l">
                        <a:lnSpc>
                          <a:spcPct val="120000"/>
                        </a:lnSpc>
                        <a:spcBef>
                          <a:spcPts val="1000"/>
                        </a:spcBef>
                        <a:spcAft>
                          <a:spcPts val="600"/>
                        </a:spcAft>
                      </a:pPr>
                      <a:r>
                        <a:rPr lang="en-US" sz="1800" b="0" dirty="0">
                          <a:effectLst/>
                        </a:rPr>
                        <a:t>The malfunction, malformation or disfigurement of a part of the person's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535995745"/>
                  </a:ext>
                </a:extLst>
              </a:tr>
              <a:tr h="731424">
                <a:tc>
                  <a:txBody>
                    <a:bodyPr/>
                    <a:lstStyle/>
                    <a:p>
                      <a:pPr marL="72000" algn="l">
                        <a:lnSpc>
                          <a:spcPct val="120000"/>
                        </a:lnSpc>
                        <a:spcBef>
                          <a:spcPts val="1000"/>
                        </a:spcBef>
                        <a:spcAft>
                          <a:spcPts val="600"/>
                        </a:spcAft>
                      </a:pPr>
                      <a:r>
                        <a:rPr lang="en-US" sz="1800" b="0" dirty="0">
                          <a:effectLst/>
                        </a:rPr>
                        <a:t>A disorder, illness or disease that affects the person's thought processes, perception of reality, emotions or judgement, or that results in disturbed </a:t>
                      </a:r>
                      <a:r>
                        <a:rPr lang="en-US" sz="1800" b="0" dirty="0" err="1">
                          <a:effectLst/>
                        </a:rPr>
                        <a:t>behaviour</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20000"/>
                        </a:lnSpc>
                        <a:spcBef>
                          <a:spcPts val="600"/>
                        </a:spcBef>
                        <a:spcAft>
                          <a:spcPts val="600"/>
                        </a:spcAft>
                      </a:pPr>
                      <a:r>
                        <a:rPr lang="en-US" sz="1800" dirty="0">
                          <a:effectLst/>
                        </a:rPr>
                        <a:t>Social/emotional</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46544861"/>
                  </a:ext>
                </a:extLst>
              </a:tr>
            </a:tbl>
          </a:graphicData>
        </a:graphic>
      </p:graphicFrame>
    </p:spTree>
    <p:extLst>
      <p:ext uri="{BB962C8B-B14F-4D97-AF65-F5344CB8AC3E}">
        <p14:creationId xmlns:p14="http://schemas.microsoft.com/office/powerpoint/2010/main" val="269988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0" cy="1325563"/>
          </a:xfrm>
        </p:spPr>
        <p:txBody>
          <a:bodyPr/>
          <a:lstStyle/>
          <a:p>
            <a:r>
              <a:rPr lang="en-AU" dirty="0"/>
              <a:t>Use evidence to support decision-making</a:t>
            </a:r>
          </a:p>
        </p:txBody>
      </p:sp>
      <p:sp>
        <p:nvSpPr>
          <p:cNvPr id="3" name="Content Placeholder 2"/>
          <p:cNvSpPr>
            <a:spLocks noGrp="1"/>
          </p:cNvSpPr>
          <p:nvPr>
            <p:ph idx="1"/>
          </p:nvPr>
        </p:nvSpPr>
        <p:spPr>
          <a:xfrm>
            <a:off x="838199" y="1446836"/>
            <a:ext cx="10366095" cy="4672254"/>
          </a:xfrm>
        </p:spPr>
        <p:txBody>
          <a:bodyPr>
            <a:noAutofit/>
          </a:bodyPr>
          <a:lstStyle/>
          <a:p>
            <a:r>
              <a:rPr lang="en-AU" b="0" dirty="0">
                <a:solidFill>
                  <a:schemeClr val="tx1"/>
                </a:solidFill>
              </a:rPr>
              <a:t>When determining a student’s broad category of disability, use evidence to support decision-making. </a:t>
            </a:r>
          </a:p>
          <a:p>
            <a:r>
              <a:rPr lang="en-AU" b="0" dirty="0">
                <a:solidFill>
                  <a:schemeClr val="tx1"/>
                </a:solidFill>
              </a:rPr>
              <a:t>Evidence may reflect a wide range of practices in meeting the educational needs of students, consistent with obligations under the DDA, the Standards and best teaching practice.</a:t>
            </a:r>
          </a:p>
          <a:p>
            <a:r>
              <a:rPr lang="en-AU" b="0" dirty="0">
                <a:solidFill>
                  <a:schemeClr val="tx1"/>
                </a:solidFill>
              </a:rPr>
              <a:t>Although medical and specialist reports may be used as evidence, selection of a disability category relies upon the professional judgement of teachers formed by knowledge </a:t>
            </a:r>
            <a:r>
              <a:rPr lang="en-AU" b="0">
                <a:solidFill>
                  <a:schemeClr val="tx1"/>
                </a:solidFill>
              </a:rPr>
              <a:t>of the student’s </a:t>
            </a:r>
            <a:r>
              <a:rPr lang="en-AU" b="0" dirty="0">
                <a:solidFill>
                  <a:schemeClr val="tx1"/>
                </a:solidFill>
              </a:rPr>
              <a:t>learning needs and how this affects their access to education. However, it is important to seek specialist advice so as not to form an opinion that lowers expectation of achievement by choosing a category that is masked by the effects of another.</a:t>
            </a:r>
          </a:p>
          <a:p>
            <a:r>
              <a:rPr lang="en-AU" b="0" dirty="0">
                <a:solidFill>
                  <a:schemeClr val="tx1"/>
                </a:solidFill>
              </a:rPr>
              <a:t>Discuss the types of evidence available at the school to support judgements about the inclusion of students in the NCCD.</a:t>
            </a:r>
          </a:p>
        </p:txBody>
      </p:sp>
      <p:sp>
        <p:nvSpPr>
          <p:cNvPr id="5" name="Slide Number Placeholder 4"/>
          <p:cNvSpPr>
            <a:spLocks noGrp="1"/>
          </p:cNvSpPr>
          <p:nvPr>
            <p:ph type="sldNum" sz="quarter" idx="12"/>
          </p:nvPr>
        </p:nvSpPr>
        <p:spPr/>
        <p:txBody>
          <a:bodyPr/>
          <a:lstStyle/>
          <a:p>
            <a:fld id="{F6AC30FE-F817-CB4D-A594-AECBC303F8F0}" type="slidenum">
              <a:rPr lang="en-AU" smtClean="0"/>
              <a:t>5</a:t>
            </a:fld>
            <a:endParaRPr lang="en-AU"/>
          </a:p>
        </p:txBody>
      </p:sp>
      <p:sp>
        <p:nvSpPr>
          <p:cNvPr id="6" name="Footer Placeholder 3"/>
          <p:cNvSpPr>
            <a:spLocks noGrp="1"/>
          </p:cNvSpPr>
          <p:nvPr>
            <p:ph type="ftr" sz="quarter" idx="11"/>
          </p:nvPr>
        </p:nvSpPr>
        <p:spPr>
          <a:xfrm>
            <a:off x="838200" y="6356350"/>
            <a:ext cx="4214648" cy="501650"/>
          </a:xfrm>
        </p:spPr>
        <p:txBody>
          <a:bodyPr/>
          <a:lstStyle/>
          <a:p>
            <a:r>
              <a:rPr lang="en-AU" dirty="0"/>
              <a:t>NCCD categories of disability</a:t>
            </a:r>
          </a:p>
        </p:txBody>
      </p:sp>
    </p:spTree>
    <p:extLst>
      <p:ext uri="{BB962C8B-B14F-4D97-AF65-F5344CB8AC3E}">
        <p14:creationId xmlns:p14="http://schemas.microsoft.com/office/powerpoint/2010/main" val="11227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a:t>
            </a:r>
          </a:p>
        </p:txBody>
      </p:sp>
      <p:sp>
        <p:nvSpPr>
          <p:cNvPr id="3" name="Content Placeholder 2"/>
          <p:cNvSpPr>
            <a:spLocks noGrp="1"/>
          </p:cNvSpPr>
          <p:nvPr>
            <p:ph idx="1"/>
          </p:nvPr>
        </p:nvSpPr>
        <p:spPr>
          <a:xfrm>
            <a:off x="838200" y="1513109"/>
            <a:ext cx="9243349" cy="4351338"/>
          </a:xfrm>
        </p:spPr>
        <p:txBody>
          <a:bodyPr/>
          <a:lstStyle/>
          <a:p>
            <a:r>
              <a:rPr lang="en-AU" b="0" dirty="0">
                <a:solidFill>
                  <a:schemeClr val="tx1"/>
                </a:solidFill>
              </a:rPr>
              <a:t>Consider and discuss a student at your school. Determine the student’s broad category of disability, referring to all available evidence.</a:t>
            </a:r>
          </a:p>
        </p:txBody>
      </p:sp>
      <p:sp>
        <p:nvSpPr>
          <p:cNvPr id="4" name="Footer Placeholder 3"/>
          <p:cNvSpPr>
            <a:spLocks noGrp="1"/>
          </p:cNvSpPr>
          <p:nvPr>
            <p:ph type="ftr" sz="quarter" idx="11"/>
          </p:nvPr>
        </p:nvSpPr>
        <p:spPr/>
        <p:txBody>
          <a:bodyPr/>
          <a:lstStyle/>
          <a:p>
            <a:r>
              <a:rPr lang="en-AU"/>
              <a:t>Enter presentation title here</a:t>
            </a:r>
          </a:p>
        </p:txBody>
      </p:sp>
      <p:sp>
        <p:nvSpPr>
          <p:cNvPr id="5" name="Slide Number Placeholder 4"/>
          <p:cNvSpPr>
            <a:spLocks noGrp="1"/>
          </p:cNvSpPr>
          <p:nvPr>
            <p:ph type="sldNum" sz="quarter" idx="12"/>
          </p:nvPr>
        </p:nvSpPr>
        <p:spPr/>
        <p:txBody>
          <a:bodyPr/>
          <a:lstStyle/>
          <a:p>
            <a:fld id="{F6AC30FE-F817-CB4D-A594-AECBC303F8F0}" type="slidenum">
              <a:rPr lang="en-AU" smtClean="0"/>
              <a:t>6</a:t>
            </a:fld>
            <a:endParaRPr lang="en-AU"/>
          </a:p>
        </p:txBody>
      </p:sp>
    </p:spTree>
    <p:extLst>
      <p:ext uri="{BB962C8B-B14F-4D97-AF65-F5344CB8AC3E}">
        <p14:creationId xmlns:p14="http://schemas.microsoft.com/office/powerpoint/2010/main" val="2557062095"/>
      </p:ext>
    </p:extLst>
  </p:cSld>
  <p:clrMapOvr>
    <a:masterClrMapping/>
  </p:clrMapOvr>
</p:sld>
</file>

<file path=ppt/theme/theme1.xml><?xml version="1.0" encoding="utf-8"?>
<a:theme xmlns:a="http://schemas.openxmlformats.org/drawingml/2006/main" name="NCCD-Theme">
  <a:themeElements>
    <a:clrScheme name="NCCD (white)">
      <a:dk1>
        <a:srgbClr val="36484C"/>
      </a:dk1>
      <a:lt1>
        <a:srgbClr val="FFFFFF"/>
      </a:lt1>
      <a:dk2>
        <a:srgbClr val="36484C"/>
      </a:dk2>
      <a:lt2>
        <a:srgbClr val="BEC8C8"/>
      </a:lt2>
      <a:accent1>
        <a:srgbClr val="3E5358"/>
      </a:accent1>
      <a:accent2>
        <a:srgbClr val="2F91AF"/>
      </a:accent2>
      <a:accent3>
        <a:srgbClr val="217478"/>
      </a:accent3>
      <a:accent4>
        <a:srgbClr val="DB8A54"/>
      </a:accent4>
      <a:accent5>
        <a:srgbClr val="D6AB78"/>
      </a:accent5>
      <a:accent6>
        <a:srgbClr val="F1AE62"/>
      </a:accent6>
      <a:hlink>
        <a:srgbClr val="217478"/>
      </a:hlink>
      <a:folHlink>
        <a:srgbClr val="2174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CD-PowerPoint-Template.pptx" id="{E981973C-C4DF-EA4E-BE5C-C771E5C791E8}" vid="{A1A2B9EA-005A-DA4F-AE4C-098DCCDB1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NCCD-PowerPoint-Template</Template>
  <TotalTime>195</TotalTime>
  <Words>1139</Words>
  <Application>Microsoft Office PowerPoint</Application>
  <PresentationFormat>Widescreen</PresentationFormat>
  <Paragraphs>78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Verdana</vt:lpstr>
      <vt:lpstr>Wingdings</vt:lpstr>
      <vt:lpstr>NCCD-Theme</vt:lpstr>
      <vt:lpstr>NCCD categories of disability</vt:lpstr>
      <vt:lpstr>The model for the NCCD is based on the existing obligations of all Australian schools under the Disability Discrimination Act 1992 (DDA) and the Disability Standards for Education 2005 (the Standards) and draws on the definition of disability in the DDA. </vt:lpstr>
      <vt:lpstr>What is disability?</vt:lpstr>
      <vt:lpstr>Which students should be included in the NCCD? </vt:lpstr>
      <vt:lpstr>NCCD categories of disability</vt:lpstr>
      <vt:lpstr>Use evidence to support decision-making</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NCCD categories of disability</dc:title>
  <dc:creator>Booth, Lucy</dc:creator>
  <cp:lastModifiedBy>May Aung</cp:lastModifiedBy>
  <cp:revision>87</cp:revision>
  <dcterms:created xsi:type="dcterms:W3CDTF">2019-02-07T01:06:41Z</dcterms:created>
  <dcterms:modified xsi:type="dcterms:W3CDTF">2022-10-03T00:07:55Z</dcterms:modified>
</cp:coreProperties>
</file>