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60" r:id="rId1"/>
  </p:sldMasterIdLst>
  <p:notesMasterIdLst>
    <p:notesMasterId r:id="rId13"/>
  </p:notesMasterIdLst>
  <p:sldIdLst>
    <p:sldId id="256" r:id="rId2"/>
    <p:sldId id="273" r:id="rId3"/>
    <p:sldId id="281" r:id="rId4"/>
    <p:sldId id="280" r:id="rId5"/>
    <p:sldId id="274" r:id="rId6"/>
    <p:sldId id="287" r:id="rId7"/>
    <p:sldId id="288" r:id="rId8"/>
    <p:sldId id="290" r:id="rId9"/>
    <p:sldId id="291" r:id="rId10"/>
    <p:sldId id="27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Durbridge" initials="ED" lastIdx="8" clrIdx="0">
    <p:extLst>
      <p:ext uri="{19B8F6BF-5375-455C-9EA6-DF929625EA0E}">
        <p15:presenceInfo xmlns:p15="http://schemas.microsoft.com/office/powerpoint/2012/main" userId="S-1-5-21-1165393157-1467447052-924725345-14343" providerId="AD"/>
      </p:ext>
    </p:extLst>
  </p:cmAuthor>
  <p:cmAuthor id="2" name="Stacey Hattensen" initials="SH" lastIdx="7" clrIdx="1">
    <p:extLst>
      <p:ext uri="{19B8F6BF-5375-455C-9EA6-DF929625EA0E}">
        <p15:presenceInfo xmlns:p15="http://schemas.microsoft.com/office/powerpoint/2012/main" userId="S-1-5-21-1165393157-1467447052-924725345-3812" providerId="AD"/>
      </p:ext>
    </p:extLst>
  </p:cmAuthor>
  <p:cmAuthor id="3" name="Trish Wilson" initials="TW" lastIdx="6" clrIdx="2">
    <p:extLst>
      <p:ext uri="{19B8F6BF-5375-455C-9EA6-DF929625EA0E}">
        <p15:presenceInfo xmlns:p15="http://schemas.microsoft.com/office/powerpoint/2012/main" userId="1a8d7cc3620296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6F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667" autoAdjust="0"/>
  </p:normalViewPr>
  <p:slideViewPr>
    <p:cSldViewPr snapToGrid="0" snapToObjects="1">
      <p:cViewPr varScale="1">
        <p:scale>
          <a:sx n="68" d="100"/>
          <a:sy n="68" d="100"/>
        </p:scale>
        <p:origin x="12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198556294857"/>
          <c:y val="6.40649325836391E-2"/>
          <c:w val="0.74408503724502573"/>
          <c:h val="0.90657197331552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B5D-4A82-89CF-792903E44A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B5D-4A82-89CF-792903E44A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B5D-4A82-89CF-792903E44A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B5D-4A82-89CF-792903E44A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B5D-4A82-89CF-792903E44AE4}"/>
              </c:ext>
            </c:extLst>
          </c:dPt>
          <c:dLbls>
            <c:dLbl>
              <c:idx val="0"/>
              <c:layout>
                <c:manualLayout>
                  <c:x val="-0.18956566309445974"/>
                  <c:y val="0.19432359799646556"/>
                </c:manualLayout>
              </c:layout>
              <c:tx>
                <c:rich>
                  <a:bodyPr/>
                  <a:lstStyle/>
                  <a:p>
                    <a:fld id="{A956AD5A-A5A9-40D6-9043-C7F68589DE1E}" type="CATEGORYNAME">
                      <a:rPr lang="en-US" smtClean="0"/>
                      <a:pPr/>
                      <a:t>[CATEGORY NAME]</a:t>
                    </a:fld>
                    <a:endParaRPr lang="en-A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B5D-4A82-89CF-792903E44AE4}"/>
                </c:ext>
              </c:extLst>
            </c:dLbl>
            <c:dLbl>
              <c:idx val="1"/>
              <c:layout>
                <c:manualLayout>
                  <c:x val="-0.20119827710406438"/>
                  <c:y val="-9.1161652602189669E-2"/>
                </c:manualLayout>
              </c:layout>
              <c:tx>
                <c:rich>
                  <a:bodyPr/>
                  <a:lstStyle/>
                  <a:p>
                    <a:fld id="{EC64ECAF-47A2-4A3F-AF14-D4E8228DAFE1}" type="CATEGORYNAME">
                      <a:rPr lang="en-US" smtClean="0"/>
                      <a:pPr/>
                      <a:t>[CATEGORY NAME]</a:t>
                    </a:fld>
                    <a:endParaRPr lang="en-A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B5D-4A82-89CF-792903E44AE4}"/>
                </c:ext>
              </c:extLst>
            </c:dLbl>
            <c:dLbl>
              <c:idx val="2"/>
              <c:layout>
                <c:manualLayout>
                  <c:x val="-5.8304025243975594E-3"/>
                  <c:y val="-0.114738321535197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5B456B-AAFB-4969-87CC-91F645F43487}" type="CATEGORYNAME">
                      <a:rPr lang="en-US" smtClean="0"/>
                      <a:pPr>
                        <a:defRPr/>
                      </a:pPr>
                      <a:t>[CATEGORY NAME]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9891415542321"/>
                      <c:h val="0.148844599941973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B5D-4A82-89CF-792903E44AE4}"/>
                </c:ext>
              </c:extLst>
            </c:dLbl>
            <c:dLbl>
              <c:idx val="3"/>
              <c:layout>
                <c:manualLayout>
                  <c:x val="0.19589625147331138"/>
                  <c:y val="-9.0113666070625639E-2"/>
                </c:manualLayout>
              </c:layout>
              <c:tx>
                <c:rich>
                  <a:bodyPr/>
                  <a:lstStyle/>
                  <a:p>
                    <a:fld id="{6BB9D790-B8F4-4444-9721-562ACE93643E}" type="CATEGORYNAME">
                      <a:rPr lang="en-US" smtClean="0"/>
                      <a:pPr/>
                      <a:t>[CATEGORY NAME]</a:t>
                    </a:fld>
                    <a:endParaRPr lang="en-A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B5D-4A82-89CF-792903E44AE4}"/>
                </c:ext>
              </c:extLst>
            </c:dLbl>
            <c:dLbl>
              <c:idx val="4"/>
              <c:layout>
                <c:manualLayout>
                  <c:x val="0.16203448087421393"/>
                  <c:y val="0.1927410567702941"/>
                </c:manualLayout>
              </c:layout>
              <c:tx>
                <c:rich>
                  <a:bodyPr/>
                  <a:lstStyle/>
                  <a:p>
                    <a:fld id="{3DEA92CD-04C7-46FA-B75F-DEF34A6643D2}" type="CATEGORYNAME">
                      <a:rPr lang="en-US" smtClean="0"/>
                      <a:pPr/>
                      <a:t>[CATEGORY NAME]</a:t>
                    </a:fld>
                    <a:endParaRPr lang="en-A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B5D-4A82-89CF-792903E44A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Disability Standards for Education</c:v>
                </c:pt>
                <c:pt idx="1">
                  <c:v>NCCD process</c:v>
                </c:pt>
                <c:pt idx="2">
                  <c:v>Collaboration and Communication</c:v>
                </c:pt>
                <c:pt idx="3">
                  <c:v>Adjustments</c:v>
                </c:pt>
                <c:pt idx="4">
                  <c:v>Moderation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5D-4A82-89CF-792903E44AE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9877D-4FC1-7B49-8690-46C033727347}" type="datetimeFigureOut">
              <a:rPr lang="en-AU" smtClean="0"/>
              <a:t>2/10/2020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13823-12CE-AC4E-8D7E-190FE6569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268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13823-12CE-AC4E-8D7E-190FE656972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8197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13823-12CE-AC4E-8D7E-190FE656972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3887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Areas of reflection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NCCD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Collaboration and 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Adjustments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Moderation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Disability Standards for Education (2005)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13823-12CE-AC4E-8D7E-190FE656972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9019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Navigate to the survey page on the NCCD: </a:t>
            </a:r>
            <a:r>
              <a:rPr lang="en-US" b="0" dirty="0">
                <a:solidFill>
                  <a:srgbClr val="FF0000"/>
                </a:solidFill>
              </a:rPr>
              <a:t>https://www.nccd.edu.au/tools/school-reflection-survey-tool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>
                <a:solidFill>
                  <a:srgbClr val="FF0000"/>
                </a:solidFill>
              </a:rPr>
              <a:t>A troubleshooting guide can be found on the above page.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>
                <a:solidFill>
                  <a:srgbClr val="FF0000"/>
                </a:solidFill>
              </a:rPr>
              <a:t>Link directly to the survey tool: https://www.schoolreflectiontool.nccd.edu.au/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13823-12CE-AC4E-8D7E-190FE656972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7360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13823-12CE-AC4E-8D7E-190FE656972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9734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13823-12CE-AC4E-8D7E-190FE656972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90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13823-12CE-AC4E-8D7E-190FE656972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108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1B587F-8F17-5E40-91B0-64FF23FF1A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91F8DF-31CC-9C4B-8512-4BA3FFD9E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5164"/>
            <a:ext cx="4724400" cy="1937472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6C6D9-2956-4841-B1BC-4F3A1DFF0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55030"/>
            <a:ext cx="4724400" cy="103028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25D07-19C5-6F46-BD71-E15E07718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2078-CD37-DF4C-8A17-4F542C2CA914}" type="datetime1">
              <a:rPr lang="en-AU" smtClean="0"/>
              <a:t>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4C38-F1B5-0743-B586-34B58F82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474F0-38D4-7B48-A104-299B19CB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DA9A2576-4E03-2A43-BF5A-E353EA0E2E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3727" y="1288471"/>
            <a:ext cx="1676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24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8DE99-A6D7-8645-B27C-AFB39CC99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BC225C-675D-974C-95FE-B0F31DDB2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081E0-9D57-C246-A138-05285535A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0B5C5-FD8E-E345-955A-29941CE9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A586-44C5-734C-83F1-1C8A0E1A9B98}" type="datetime1">
              <a:rPr lang="en-AU" smtClean="0"/>
              <a:t>2/10/2020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8E2E-9754-FC41-9A70-8FAB1E16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94D62-6C6D-6647-9971-D6B15AE7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409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BB73-0C89-1842-A004-76F3C544E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EDA27-2058-4F4E-96E6-25C75E3DC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841B8-1441-0A4E-BD20-27D0EC9F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ECA5-0EB9-E149-B55A-27916FDBC6B8}" type="datetime1">
              <a:rPr lang="en-AU" smtClean="0"/>
              <a:t>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468C8-888E-7D46-899D-602A2BDF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600AF-664B-214C-93CB-E6CBC17D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5281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196436-FC66-0A4A-A513-4214BB23F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4AB5A-ACD3-1345-84D7-D50A12104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13BAE-0922-3B47-8EEF-FFD5C934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00E4-F7DC-7848-8E42-703E6F0CA738}" type="datetime1">
              <a:rPr lang="en-AU" smtClean="0"/>
              <a:t>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91491-BD30-1240-9BA5-FDB96513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7CD63-7DD9-A348-A446-4698CA76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79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15A85-7FE5-B345-B6C6-846ECC169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8033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1C1E-7972-0841-84DE-60E2CABA1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8033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C0199-C97B-B44B-AE01-F760CBF8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824B-ED15-744C-844E-07CE5D346E2D}" type="datetime1">
              <a:rPr lang="en-AU" smtClean="0"/>
              <a:t>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6A5B9-3D98-8849-ACE8-67201422B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90067-A49B-0B4B-B687-3E348E62C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71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15A85-7FE5-B345-B6C6-846ECC16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1C1E-7972-0841-84DE-60E2CABA1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230400">
              <a:defRPr/>
            </a:lvl2pPr>
            <a:lvl3pPr marL="684000">
              <a:defRPr/>
            </a:lvl3pPr>
            <a:lvl4pPr marL="1144800">
              <a:defRPr/>
            </a:lvl4pPr>
            <a:lvl5pPr marL="15984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C0199-C97B-B44B-AE01-F760CBF8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D85C-5CA7-6E40-953A-EDDD244ABC11}" type="datetime1">
              <a:rPr lang="en-AU" smtClean="0"/>
              <a:t>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6A5B9-3D98-8849-ACE8-67201422B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90067-A49B-0B4B-B687-3E348E62C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430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1AB68CD-4D02-104A-B059-52CF4D0647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F59D45-DCFF-964A-A7B2-3C8C1107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70" y="1820577"/>
            <a:ext cx="4350330" cy="228729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DFA21-9DAF-944A-B45B-C88144180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869" y="4398822"/>
            <a:ext cx="4350331" cy="10390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18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262-9D44-8942-BCF6-EF2C36CA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DB76-E38C-8B4B-8C7A-7C080B4D0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972AA-4613-494C-A89A-CEC7B433D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65C1D-8674-FA4D-9A6F-15AAA0DA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210-9179-E849-A4F6-869A0847AECE}" type="datetime1">
              <a:rPr lang="en-AU" smtClean="0"/>
              <a:t>2/10/2020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38851-0923-DD4C-A297-0C6BC3B7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36111-F270-F943-A35A-99306312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447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C0D3-85B6-B441-9A86-9E5766A8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EB8F3-3B04-9F43-B10A-CE502563F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5722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61B12-4188-134B-AE08-EC6E17015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EDD0AA-DC2E-3743-B76A-80B549136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7C1EB-7126-EE42-9714-96589853E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D73580-2DF2-5946-9DA8-981C8196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B5FB-02BF-2D46-A400-ECA666F8D26A}" type="datetime1">
              <a:rPr lang="en-AU" smtClean="0"/>
              <a:t>2/10/2020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0B8BEC-257C-FF4B-83CB-9732AF97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CAFE2-8092-EC47-B290-65ABE6B6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37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CD60-F699-274F-BA93-0309395F9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1DFDE-7B3D-8D42-88F0-AFB47C90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170E-DFC9-D14B-AA66-3E04F6A4EC2C}" type="datetime1">
              <a:rPr lang="en-AU" smtClean="0"/>
              <a:t>2/10/2020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1AA9F-F034-174C-995A-D8E48A5A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2AFE9-D416-DC4E-95AC-2C9C4DA2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37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915B41A-45DE-AA4F-9141-1059D5D22F7A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147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7D78-11AD-784B-A5A0-4A621816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755B6-0059-8E4A-8D86-614F62EFC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5F3FE-2A7C-4640-BA35-228D6B8E7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A69EB-1510-D545-A438-1BCEB128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95A0-DCCC-5644-A93C-5985564FA34B}" type="datetime1">
              <a:rPr lang="en-AU" smtClean="0"/>
              <a:t>2/10/2020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3AD08-9B62-664A-A48D-732DF355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Enter presentation title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02FD8-069B-3042-9707-71E19A4E3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54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9BA7B7B-D637-A742-9587-CAD226521503}"/>
              </a:ext>
            </a:extLst>
          </p:cNvPr>
          <p:cNvSpPr/>
          <p:nvPr userDrawn="1"/>
        </p:nvSpPr>
        <p:spPr>
          <a:xfrm>
            <a:off x="512618" y="6356350"/>
            <a:ext cx="11679382" cy="501650"/>
          </a:xfrm>
          <a:prstGeom prst="rect">
            <a:avLst/>
          </a:prstGeom>
          <a:solidFill>
            <a:srgbClr val="F0F6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07CC7E-1096-1744-9E3B-B88E594DF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6DACF-5147-EE43-80E5-5545D5EA4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9DFA7-BC56-3B44-8483-D0B7F8C74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97613" y="6356350"/>
            <a:ext cx="1820917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F9D1B362-201E-4949-A227-4841FAFBF209}" type="datetime1">
              <a:rPr lang="en-AU" smtClean="0"/>
              <a:t>2/10/2020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44C4-E1B1-504B-B513-46A1A5FDB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214648" cy="50165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r>
              <a:rPr lang="en-AU"/>
              <a:t>Enter presentation title here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DAD1C-D746-1F43-9F08-DC77D85A6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44654" y="6356350"/>
            <a:ext cx="909145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F6AC30FE-F817-CB4D-A594-AECBC303F8F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1D121-2A20-E746-991B-9C81A53A45CF}"/>
              </a:ext>
            </a:extLst>
          </p:cNvPr>
          <p:cNvSpPr/>
          <p:nvPr userDrawn="1"/>
        </p:nvSpPr>
        <p:spPr>
          <a:xfrm>
            <a:off x="0" y="6356350"/>
            <a:ext cx="512618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042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accent4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CECE-792C-CF40-B559-7AFB81115F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NCCD School Reflection Tool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FFE80C-E006-0C46-BE90-A77F8332F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b="1" dirty="0"/>
              <a:t>Staff presentation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1198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85180"/>
            <a:ext cx="10515600" cy="1325563"/>
          </a:xfrm>
        </p:spPr>
        <p:txBody>
          <a:bodyPr/>
          <a:lstStyle/>
          <a:p>
            <a:r>
              <a:rPr lang="en-US" dirty="0"/>
              <a:t>Key priorities for our school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9</a:t>
            </a:fld>
            <a:endParaRPr lang="en-AU"/>
          </a:p>
        </p:txBody>
      </p:sp>
      <p:sp>
        <p:nvSpPr>
          <p:cNvPr id="17" name="Subtitle 2"/>
          <p:cNvSpPr txBox="1">
            <a:spLocks noGrp="1"/>
          </p:cNvSpPr>
          <p:nvPr>
            <p:ph idx="1"/>
          </p:nvPr>
        </p:nvSpPr>
        <p:spPr>
          <a:xfrm>
            <a:off x="835040" y="1576649"/>
            <a:ext cx="10515600" cy="4727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Clr>
                <a:schemeClr val="accent4"/>
              </a:buClr>
              <a:buFont typeface="Wingdings" pitchFamily="2" charset="2"/>
              <a:buNone/>
              <a:defRPr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30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chemeClr val="accent4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chemeClr val="accent4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chemeClr val="accent4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chemeClr val="accent4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 a group, think about the top three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We will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We will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We will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C490BE-569F-4BCF-94EB-C4583DA01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191" y="2246148"/>
            <a:ext cx="6638925" cy="3133725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FD1C5D0-6AB6-4722-9FB3-478E781C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</p:spTree>
    <p:extLst>
      <p:ext uri="{BB962C8B-B14F-4D97-AF65-F5344CB8AC3E}">
        <p14:creationId xmlns:p14="http://schemas.microsoft.com/office/powerpoint/2010/main" val="2629096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863353" cy="4351338"/>
          </a:xfrm>
        </p:spPr>
        <p:txBody>
          <a:bodyPr>
            <a:normAutofit/>
          </a:bodyPr>
          <a:lstStyle/>
          <a:p>
            <a:r>
              <a:rPr lang="en-US" b="0" dirty="0"/>
              <a:t>Further resources regarding school reflection are available on the NCCD portal. </a:t>
            </a:r>
            <a:endParaRPr lang="en-AU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10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B7645D-9C39-4AE1-AC20-B68DED9F07C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1552" y="1275346"/>
            <a:ext cx="5692228" cy="3801979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B8DF9D3-4513-44E8-8885-7FE21E6E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</p:spTree>
    <p:extLst>
      <p:ext uri="{BB962C8B-B14F-4D97-AF65-F5344CB8AC3E}">
        <p14:creationId xmlns:p14="http://schemas.microsoft.com/office/powerpoint/2010/main" val="359036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NCCD school reflections survey?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/>
              <a:t>The NCCD school reflection survey </a:t>
            </a:r>
            <a:r>
              <a:rPr lang="en-AU" b="0" dirty="0"/>
              <a:t>helps to review your school’s implementation of the NCCD. It is designed to assist you and your school team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evaluate the process as it operates in the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prompt discussions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consider strengths and potential gaps in knowledge prior to beginning the next year’s data collection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investigate resources and professional learning to address areas needing attention.</a:t>
            </a:r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1</a:t>
            </a:fld>
            <a:endParaRPr lang="en-AU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21636AE-348A-6C46-824F-F28B9E2BC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E5754D-C102-43AF-8A48-C71C29EFE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6101" y="1432514"/>
            <a:ext cx="5969468" cy="492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7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reflection an important part of the NCCD?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As part of the NCCD process, schools should evaluate the application of the NCCD model and consider how school practices and processes could be improved to facilitate next year’s NCCD.</a:t>
            </a:r>
          </a:p>
          <a:p>
            <a:r>
              <a:rPr lang="en-US" b="0" dirty="0"/>
              <a:t>Key areas of consideration for school teams are: </a:t>
            </a:r>
          </a:p>
          <a:p>
            <a:pPr marL="457200" indent="-457200">
              <a:buAutoNum type="arabicPeriod"/>
            </a:pPr>
            <a:r>
              <a:rPr lang="en-US" b="0" dirty="0"/>
              <a:t>how students with disability are currently being supported</a:t>
            </a:r>
          </a:p>
          <a:p>
            <a:pPr marL="457200" indent="-457200">
              <a:buAutoNum type="arabicPeriod"/>
            </a:pPr>
            <a:r>
              <a:rPr lang="en-US" b="0" dirty="0"/>
              <a:t>how school teams have completed the NCCD and their understanding of the model</a:t>
            </a:r>
          </a:p>
          <a:p>
            <a:pPr marL="457200" indent="-457200">
              <a:buAutoNum type="arabicPeriod"/>
            </a:pPr>
            <a:r>
              <a:rPr lang="en-US" b="0" dirty="0"/>
              <a:t>how reflection can assist in planning professional learning requirements for school teams.</a:t>
            </a:r>
          </a:p>
          <a:p>
            <a:endParaRPr lang="en-US" b="0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2</a:t>
            </a:fld>
            <a:endParaRPr lang="en-AU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8EE6059-1560-4B4C-8140-22E2A14D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</p:spTree>
    <p:extLst>
      <p:ext uri="{BB962C8B-B14F-4D97-AF65-F5344CB8AC3E}">
        <p14:creationId xmlns:p14="http://schemas.microsoft.com/office/powerpoint/2010/main" val="219633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reflection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257799" cy="4486275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/>
              <a:t>The survey is designed to: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assist individuals reflect on their knowledge and practice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enable school teams to </a:t>
            </a:r>
            <a:r>
              <a:rPr lang="en-US" b="0" dirty="0" err="1"/>
              <a:t>analyse</a:t>
            </a:r>
            <a:r>
              <a:rPr lang="en-US" b="0" dirty="0"/>
              <a:t> group survey responses to identify professional learning needs and review internal school processes and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compare data collected over subsequent years to assist schools’ continual process improvement plans.</a:t>
            </a:r>
          </a:p>
          <a:p>
            <a:r>
              <a:rPr lang="en-AU" b="0" dirty="0"/>
              <a:t>The survey contains 25 statements that encourage you to think about how your school performs across five key elements of the NCCD.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3</a:t>
            </a:fld>
            <a:endParaRPr lang="en-AU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059435089"/>
              </p:ext>
            </p:extLst>
          </p:nvPr>
        </p:nvGraphicFramePr>
        <p:xfrm>
          <a:off x="6180082" y="1690688"/>
          <a:ext cx="5339254" cy="438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0E6EEE5-263A-4553-AD12-54E1D5EE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</p:spTree>
    <p:extLst>
      <p:ext uri="{BB962C8B-B14F-4D97-AF65-F5344CB8AC3E}">
        <p14:creationId xmlns:p14="http://schemas.microsoft.com/office/powerpoint/2010/main" val="332049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explore the NCCD school reflection survey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4</a:t>
            </a:fld>
            <a:endParaRPr lang="en-AU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838201" y="1825625"/>
            <a:ext cx="5257800" cy="4351338"/>
          </a:xfrm>
        </p:spPr>
        <p:txBody>
          <a:bodyPr>
            <a:normAutofit/>
          </a:bodyPr>
          <a:lstStyle/>
          <a:p>
            <a:pPr marL="342000" indent="-342000">
              <a:buFont typeface="Arial" panose="020B0604020202020204" pitchFamily="34" charset="0"/>
              <a:buChar char="•"/>
            </a:pPr>
            <a:r>
              <a:rPr lang="en-US" b="0" dirty="0"/>
              <a:t>The school reflection survey tool can be used individually or as a whole school (in groups of six or more).</a:t>
            </a:r>
          </a:p>
          <a:p>
            <a:pPr marL="342000" indent="-342000">
              <a:buFont typeface="Arial" panose="020B0604020202020204" pitchFamily="34" charset="0"/>
              <a:buChar char="•"/>
            </a:pPr>
            <a:r>
              <a:rPr lang="en-US" b="0" dirty="0"/>
              <a:t>Users will login with their NCCD portal account, or register a new account.</a:t>
            </a:r>
          </a:p>
          <a:p>
            <a:pPr marL="342000" indent="-342000">
              <a:buFont typeface="Arial" panose="020B0604020202020204" pitchFamily="34" charset="0"/>
              <a:buChar char="•"/>
            </a:pPr>
            <a:r>
              <a:rPr lang="en-US" b="0" dirty="0"/>
              <a:t>Individually, or with a partner, answer the 25 survey questions (the survey tool can also be used as a larger group – see slide 8).</a:t>
            </a:r>
          </a:p>
          <a:p>
            <a:pPr marL="342000" indent="-342000">
              <a:buFont typeface="Arial" panose="020B0604020202020204" pitchFamily="34" charset="0"/>
              <a:buChar char="•"/>
            </a:pPr>
            <a:r>
              <a:rPr lang="en-US" b="0" dirty="0"/>
              <a:t>Users can access their survey results at any time.</a:t>
            </a:r>
          </a:p>
          <a:p>
            <a:pPr marL="342000" indent="-3420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1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EB97B1-C27F-4696-92C6-489BB7AC4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5625"/>
            <a:ext cx="5734050" cy="3762375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6282448-0835-48A2-AB26-28F9070C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</p:spTree>
    <p:extLst>
      <p:ext uri="{BB962C8B-B14F-4D97-AF65-F5344CB8AC3E}">
        <p14:creationId xmlns:p14="http://schemas.microsoft.com/office/powerpoint/2010/main" val="40718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areas for improvement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5</a:t>
            </a:fld>
            <a:endParaRPr lang="en-AU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EE0FB61-88DD-4A1A-9E5B-D00DBC9EE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090532" cy="4351338"/>
          </a:xfrm>
        </p:spPr>
        <p:txBody>
          <a:bodyPr>
            <a:normAutofit/>
          </a:bodyPr>
          <a:lstStyle/>
          <a:p>
            <a:r>
              <a:rPr lang="en-US" b="0" dirty="0"/>
              <a:t>The survey report will show you your, or your group’s, greatest strength and key area for improvement. </a:t>
            </a:r>
          </a:p>
          <a:p>
            <a:r>
              <a:rPr lang="en-US" b="0" dirty="0"/>
              <a:t>These areas are hyperlinked for easy access to the information.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503040-E2F4-4E8E-8263-E6E2E2F15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7999" y="1825625"/>
            <a:ext cx="7138920" cy="3713519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1B99C23-4C5E-483B-9B78-D2BB4403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</p:spTree>
    <p:extLst>
      <p:ext uri="{BB962C8B-B14F-4D97-AF65-F5344CB8AC3E}">
        <p14:creationId xmlns:p14="http://schemas.microsoft.com/office/powerpoint/2010/main" val="328522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Compare with previous reports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6</a:t>
            </a:fld>
            <a:endParaRPr lang="en-AU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31D984A-C151-4E04-B053-6DA2D8363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090532" cy="4351338"/>
          </a:xfrm>
        </p:spPr>
        <p:txBody>
          <a:bodyPr>
            <a:normAutofit/>
          </a:bodyPr>
          <a:lstStyle/>
          <a:p>
            <a:r>
              <a:rPr lang="en-US" b="0" dirty="0"/>
              <a:t>The report overview section allows you to compare your latest report to those completed previously and reflect on your progress in each of the key areas.</a:t>
            </a:r>
          </a:p>
          <a:p>
            <a:r>
              <a:rPr lang="en-US" b="0" dirty="0"/>
              <a:t>This can be shown in chart view or data view, for up to four reports.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F7CF71-AC87-4B9C-831C-86AA55796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511" y="1825625"/>
            <a:ext cx="6682274" cy="404657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A5CDCED-42D1-4732-BD25-6006A6365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</p:spTree>
    <p:extLst>
      <p:ext uri="{BB962C8B-B14F-4D97-AF65-F5344CB8AC3E}">
        <p14:creationId xmlns:p14="http://schemas.microsoft.com/office/powerpoint/2010/main" val="202297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Feedback and suggested resources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7</a:t>
            </a:fld>
            <a:endParaRPr lang="en-AU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4CA50B0-1C63-468A-B1B2-F1EA8A886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090532" cy="4351338"/>
          </a:xfrm>
        </p:spPr>
        <p:txBody>
          <a:bodyPr>
            <a:normAutofit/>
          </a:bodyPr>
          <a:lstStyle/>
          <a:p>
            <a:r>
              <a:rPr lang="en-US" b="0" dirty="0"/>
              <a:t>Each feedback area will include a rating based on survey responses, access to Professional Learning (if available) and further resources on the NCCD Portal.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93B39C-318F-4878-8158-1C5BF2569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812" y="1825625"/>
            <a:ext cx="6939110" cy="413085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B7CCC53-2334-4F2A-AF69-32370316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</p:spTree>
    <p:extLst>
      <p:ext uri="{BB962C8B-B14F-4D97-AF65-F5344CB8AC3E}">
        <p14:creationId xmlns:p14="http://schemas.microsoft.com/office/powerpoint/2010/main" val="207381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2406-352B-4F64-9C92-8D4A553A7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surveys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937E8-CE79-4E05-AC01-A4204CD58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group report can be generated using the Groups function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Elect a group leader.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Gather together six or more participants.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All participants complete the group survey independently (invitation will be emailed using the Groups function of the tool).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Once all participants have completed their surveys, the group can be closed and a survey will be generated.</a:t>
            </a:r>
          </a:p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A3108-1134-4672-8EF0-8586DCE0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30FE-F817-CB4D-A594-AECBC303F8F0}" type="slidenum">
              <a:rPr lang="en-AU" smtClean="0"/>
              <a:t>8</a:t>
            </a:fld>
            <a:endParaRPr lang="en-AU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24AF1F1-D251-4CF6-A144-E21E0761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214648" cy="501650"/>
          </a:xfrm>
        </p:spPr>
        <p:txBody>
          <a:bodyPr/>
          <a:lstStyle/>
          <a:p>
            <a:r>
              <a:rPr lang="en-AU" dirty="0"/>
              <a:t>NCCD School Reflection Tool</a:t>
            </a:r>
          </a:p>
        </p:txBody>
      </p:sp>
    </p:spTree>
    <p:extLst>
      <p:ext uri="{BB962C8B-B14F-4D97-AF65-F5344CB8AC3E}">
        <p14:creationId xmlns:p14="http://schemas.microsoft.com/office/powerpoint/2010/main" val="2320857440"/>
      </p:ext>
    </p:extLst>
  </p:cSld>
  <p:clrMapOvr>
    <a:masterClrMapping/>
  </p:clrMapOvr>
</p:sld>
</file>

<file path=ppt/theme/theme1.xml><?xml version="1.0" encoding="utf-8"?>
<a:theme xmlns:a="http://schemas.openxmlformats.org/drawingml/2006/main" name="NCCD-Theme">
  <a:themeElements>
    <a:clrScheme name="NCCD (white)">
      <a:dk1>
        <a:srgbClr val="36484C"/>
      </a:dk1>
      <a:lt1>
        <a:srgbClr val="FFFFFF"/>
      </a:lt1>
      <a:dk2>
        <a:srgbClr val="36484C"/>
      </a:dk2>
      <a:lt2>
        <a:srgbClr val="BEC8C8"/>
      </a:lt2>
      <a:accent1>
        <a:srgbClr val="3E5358"/>
      </a:accent1>
      <a:accent2>
        <a:srgbClr val="2F91AF"/>
      </a:accent2>
      <a:accent3>
        <a:srgbClr val="217478"/>
      </a:accent3>
      <a:accent4>
        <a:srgbClr val="DB8A54"/>
      </a:accent4>
      <a:accent5>
        <a:srgbClr val="D6AB78"/>
      </a:accent5>
      <a:accent6>
        <a:srgbClr val="F1AE62"/>
      </a:accent6>
      <a:hlink>
        <a:srgbClr val="217478"/>
      </a:hlink>
      <a:folHlink>
        <a:srgbClr val="2174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CD-PowerPoint-Template.pptx" id="{E981973C-C4DF-EA4E-BE5C-C771E5C791E8}" vid="{A1A2B9EA-005A-DA4F-AE4C-098DCCDB1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CCD (white)">
    <a:dk1>
      <a:srgbClr val="36484C"/>
    </a:dk1>
    <a:lt1>
      <a:srgbClr val="FFFFFF"/>
    </a:lt1>
    <a:dk2>
      <a:srgbClr val="36484C"/>
    </a:dk2>
    <a:lt2>
      <a:srgbClr val="BEC8C8"/>
    </a:lt2>
    <a:accent1>
      <a:srgbClr val="3E5358"/>
    </a:accent1>
    <a:accent2>
      <a:srgbClr val="2F91AF"/>
    </a:accent2>
    <a:accent3>
      <a:srgbClr val="217478"/>
    </a:accent3>
    <a:accent4>
      <a:srgbClr val="DB8A54"/>
    </a:accent4>
    <a:accent5>
      <a:srgbClr val="D6AB78"/>
    </a:accent5>
    <a:accent6>
      <a:srgbClr val="F1AE62"/>
    </a:accent6>
    <a:hlink>
      <a:srgbClr val="217478"/>
    </a:hlink>
    <a:folHlink>
      <a:srgbClr val="21747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</TotalTime>
  <Words>677</Words>
  <Application>Microsoft Office PowerPoint</Application>
  <PresentationFormat>Widescreen</PresentationFormat>
  <Paragraphs>87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NCCD-Theme</vt:lpstr>
      <vt:lpstr>NCCD School Reflection Tool</vt:lpstr>
      <vt:lpstr>What is the NCCD school reflections survey?</vt:lpstr>
      <vt:lpstr>Why is reflection an important part of the NCCD?</vt:lpstr>
      <vt:lpstr>Areas of reflection</vt:lpstr>
      <vt:lpstr>Let’s explore the NCCD school reflection survey</vt:lpstr>
      <vt:lpstr>Strengths and areas for improvement </vt:lpstr>
      <vt:lpstr>Compare with previous reports</vt:lpstr>
      <vt:lpstr>Feedback and suggested resources </vt:lpstr>
      <vt:lpstr>Group surveys</vt:lpstr>
      <vt:lpstr>Key priorities for our school</vt:lpstr>
      <vt:lpstr>Next steps?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 here over a few lines if necessary</dc:title>
  <dc:creator>Booth, Lucy</dc:creator>
  <cp:lastModifiedBy>Laura Jones</cp:lastModifiedBy>
  <cp:revision>51</cp:revision>
  <dcterms:created xsi:type="dcterms:W3CDTF">2020-05-06T04:56:13Z</dcterms:created>
  <dcterms:modified xsi:type="dcterms:W3CDTF">2020-10-02T01:06:07Z</dcterms:modified>
</cp:coreProperties>
</file>